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3" r:id="rId2"/>
    <p:sldId id="312" r:id="rId3"/>
    <p:sldId id="256" r:id="rId4"/>
    <p:sldId id="274" r:id="rId5"/>
    <p:sldId id="258" r:id="rId6"/>
    <p:sldId id="259" r:id="rId7"/>
    <p:sldId id="275" r:id="rId8"/>
    <p:sldId id="276" r:id="rId9"/>
    <p:sldId id="277" r:id="rId10"/>
    <p:sldId id="278" r:id="rId11"/>
    <p:sldId id="279" r:id="rId12"/>
    <p:sldId id="280" r:id="rId13"/>
    <p:sldId id="265" r:id="rId14"/>
    <p:sldId id="281" r:id="rId15"/>
    <p:sldId id="262" r:id="rId16"/>
    <p:sldId id="272" r:id="rId17"/>
    <p:sldId id="270" r:id="rId18"/>
    <p:sldId id="269" r:id="rId19"/>
    <p:sldId id="273" r:id="rId20"/>
    <p:sldId id="289" r:id="rId21"/>
    <p:sldId id="291" r:id="rId22"/>
    <p:sldId id="290" r:id="rId23"/>
    <p:sldId id="306" r:id="rId24"/>
    <p:sldId id="282" r:id="rId25"/>
    <p:sldId id="292" r:id="rId26"/>
    <p:sldId id="288" r:id="rId27"/>
    <p:sldId id="293" r:id="rId28"/>
    <p:sldId id="297" r:id="rId29"/>
    <p:sldId id="294" r:id="rId30"/>
    <p:sldId id="295" r:id="rId31"/>
    <p:sldId id="285" r:id="rId32"/>
    <p:sldId id="296" r:id="rId33"/>
    <p:sldId id="302" r:id="rId34"/>
    <p:sldId id="300" r:id="rId35"/>
    <p:sldId id="305" r:id="rId36"/>
    <p:sldId id="301" r:id="rId37"/>
    <p:sldId id="307" r:id="rId38"/>
    <p:sldId id="314" r:id="rId39"/>
    <p:sldId id="313" r:id="rId40"/>
    <p:sldId id="286" r:id="rId41"/>
    <p:sldId id="311" r:id="rId42"/>
    <p:sldId id="310" r:id="rId43"/>
    <p:sldId id="30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898D"/>
    <a:srgbClr val="F9781E"/>
    <a:srgbClr val="FF0000"/>
    <a:srgbClr val="E14209"/>
    <a:srgbClr val="C5C9DD"/>
    <a:srgbClr val="FDAC34"/>
    <a:srgbClr val="C8CDE1"/>
    <a:srgbClr val="C92903"/>
    <a:srgbClr val="FFE1A9"/>
    <a:srgbClr val="E54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250" autoAdjust="0"/>
  </p:normalViewPr>
  <p:slideViewPr>
    <p:cSldViewPr snapToGrid="0">
      <p:cViewPr varScale="1">
        <p:scale>
          <a:sx n="68" d="100"/>
          <a:sy n="68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EE\graph\main\surve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EE\graph\main\surve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processed_survey!$I$1</c:f>
              <c:strCache>
                <c:ptCount val="1"/>
                <c:pt idx="0">
                  <c:v>speed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635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1"/>
            <c:backward val="0.1"/>
            <c:dispRSqr val="0"/>
            <c:dispEq val="0"/>
          </c:trendline>
          <c:xVal>
            <c:numRef>
              <c:f>processed_survey!$F$2:$F$69</c:f>
              <c:numCache>
                <c:formatCode>General</c:formatCode>
                <c:ptCount val="68"/>
                <c:pt idx="0">
                  <c:v>5.1517321144342897E-2</c:v>
                </c:pt>
                <c:pt idx="1">
                  <c:v>4.1186400413280602E-2</c:v>
                </c:pt>
                <c:pt idx="2">
                  <c:v>3.0711803177626E-2</c:v>
                </c:pt>
                <c:pt idx="3">
                  <c:v>3.0815886422131698E-2</c:v>
                </c:pt>
                <c:pt idx="4">
                  <c:v>3.1938549483688398E-2</c:v>
                </c:pt>
                <c:pt idx="5">
                  <c:v>2.7880190552433E-3</c:v>
                </c:pt>
                <c:pt idx="6">
                  <c:v>8.9910406621125007E-3</c:v>
                </c:pt>
                <c:pt idx="7">
                  <c:v>4.6440630777459399E-2</c:v>
                </c:pt>
                <c:pt idx="8">
                  <c:v>2.2541944571043901E-2</c:v>
                </c:pt>
                <c:pt idx="9">
                  <c:v>4.4698128215310599E-2</c:v>
                </c:pt>
                <c:pt idx="10">
                  <c:v>6.4662210125440198E-2</c:v>
                </c:pt>
                <c:pt idx="11">
                  <c:v>2.5612880425189902E-2</c:v>
                </c:pt>
                <c:pt idx="12">
                  <c:v>3.7418712150251499E-2</c:v>
                </c:pt>
                <c:pt idx="13">
                  <c:v>5.21525155602761E-2</c:v>
                </c:pt>
                <c:pt idx="14">
                  <c:v>2.0225298657740899E-2</c:v>
                </c:pt>
                <c:pt idx="15">
                  <c:v>8.9211621422049005E-3</c:v>
                </c:pt>
                <c:pt idx="16">
                  <c:v>4.6527016596767997E-3</c:v>
                </c:pt>
                <c:pt idx="17">
                  <c:v>2.6397193455693201E-2</c:v>
                </c:pt>
                <c:pt idx="18">
                  <c:v>4.84246441312879E-2</c:v>
                </c:pt>
                <c:pt idx="19">
                  <c:v>3.3541809328619401E-2</c:v>
                </c:pt>
                <c:pt idx="20">
                  <c:v>1.8070392763798598E-2</c:v>
                </c:pt>
                <c:pt idx="21">
                  <c:v>0</c:v>
                </c:pt>
                <c:pt idx="22">
                  <c:v>1.16265982482632E-2</c:v>
                </c:pt>
                <c:pt idx="23">
                  <c:v>1.1888266549734801E-2</c:v>
                </c:pt>
                <c:pt idx="24">
                  <c:v>4.4310830303096398E-2</c:v>
                </c:pt>
                <c:pt idx="25">
                  <c:v>2.1127651440958298E-2</c:v>
                </c:pt>
                <c:pt idx="26">
                  <c:v>3.2519366278034402E-2</c:v>
                </c:pt>
                <c:pt idx="27">
                  <c:v>9.7390254785028E-3</c:v>
                </c:pt>
                <c:pt idx="28">
                  <c:v>4.2826554875457397E-2</c:v>
                </c:pt>
                <c:pt idx="29">
                  <c:v>2.8857091337533902E-2</c:v>
                </c:pt>
                <c:pt idx="30">
                  <c:v>3.7532889579734899E-2</c:v>
                </c:pt>
                <c:pt idx="31">
                  <c:v>3.2177162288897297E-2</c:v>
                </c:pt>
                <c:pt idx="32">
                  <c:v>4.4322801853066099E-2</c:v>
                </c:pt>
                <c:pt idx="33">
                  <c:v>4.8810680445982198E-2</c:v>
                </c:pt>
                <c:pt idx="34">
                  <c:v>4.3346703930989001E-2</c:v>
                </c:pt>
                <c:pt idx="35">
                  <c:v>5.8275935477087301E-2</c:v>
                </c:pt>
                <c:pt idx="36">
                  <c:v>5.6064750178401498E-2</c:v>
                </c:pt>
                <c:pt idx="37">
                  <c:v>3.4654069985455498E-2</c:v>
                </c:pt>
                <c:pt idx="38">
                  <c:v>4.4724870518896502E-2</c:v>
                </c:pt>
                <c:pt idx="39">
                  <c:v>2.2617838269981701E-2</c:v>
                </c:pt>
                <c:pt idx="40">
                  <c:v>2.9446195025620001E-2</c:v>
                </c:pt>
                <c:pt idx="41">
                  <c:v>4.0607523386420298E-2</c:v>
                </c:pt>
                <c:pt idx="42">
                  <c:v>3.53681622573805E-2</c:v>
                </c:pt>
                <c:pt idx="43">
                  <c:v>5.0663191847349999E-2</c:v>
                </c:pt>
                <c:pt idx="44">
                  <c:v>5.5671932981959001E-2</c:v>
                </c:pt>
                <c:pt idx="45">
                  <c:v>3.8728539552325199E-2</c:v>
                </c:pt>
                <c:pt idx="46">
                  <c:v>4.8599280440805498E-2</c:v>
                </c:pt>
                <c:pt idx="47">
                  <c:v>6.7754235606344707E-2</c:v>
                </c:pt>
                <c:pt idx="48">
                  <c:v>2.9730798949182301E-2</c:v>
                </c:pt>
                <c:pt idx="49">
                  <c:v>3.6917877658434101E-2</c:v>
                </c:pt>
                <c:pt idx="50">
                  <c:v>4.7556172905340102E-2</c:v>
                </c:pt>
                <c:pt idx="51">
                  <c:v>5.56675048608547E-2</c:v>
                </c:pt>
                <c:pt idx="52">
                  <c:v>6.1828509213504197E-2</c:v>
                </c:pt>
                <c:pt idx="53">
                  <c:v>7.3583433731888304E-2</c:v>
                </c:pt>
                <c:pt idx="54">
                  <c:v>6.1765114996013698E-2</c:v>
                </c:pt>
                <c:pt idx="55">
                  <c:v>4.5540574729080003E-3</c:v>
                </c:pt>
                <c:pt idx="56">
                  <c:v>4.4596484085801698E-2</c:v>
                </c:pt>
                <c:pt idx="57">
                  <c:v>4.0591010291536798E-2</c:v>
                </c:pt>
                <c:pt idx="58">
                  <c:v>3.8104622093449001E-3</c:v>
                </c:pt>
                <c:pt idx="59">
                  <c:v>8.1783486485401992E-3</c:v>
                </c:pt>
                <c:pt idx="60">
                  <c:v>3.3870558407767502E-2</c:v>
                </c:pt>
                <c:pt idx="61">
                  <c:v>5.0813041598738798E-2</c:v>
                </c:pt>
                <c:pt idx="65">
                  <c:v>-2.4383342966902644E-6</c:v>
                </c:pt>
                <c:pt idx="66">
                  <c:v>8.8372254501533982E-7</c:v>
                </c:pt>
                <c:pt idx="67">
                  <c:v>0.11259641290043201</c:v>
                </c:pt>
              </c:numCache>
            </c:numRef>
          </c:xVal>
          <c:yVal>
            <c:numRef>
              <c:f>processed_survey!$I$2:$I$69</c:f>
              <c:numCache>
                <c:formatCode>General</c:formatCode>
                <c:ptCount val="68"/>
                <c:pt idx="0">
                  <c:v>2075.0230885618198</c:v>
                </c:pt>
                <c:pt idx="1">
                  <c:v>1690.9713691086899</c:v>
                </c:pt>
                <c:pt idx="2">
                  <c:v>3214.2857142857101</c:v>
                </c:pt>
                <c:pt idx="3">
                  <c:v>5147.6530929437304</c:v>
                </c:pt>
                <c:pt idx="4">
                  <c:v>2842.7037271004401</c:v>
                </c:pt>
                <c:pt idx="5">
                  <c:v>5545.9595723822204</c:v>
                </c:pt>
                <c:pt idx="6">
                  <c:v>7729.92961946793</c:v>
                </c:pt>
                <c:pt idx="7">
                  <c:v>1376.65658871189</c:v>
                </c:pt>
                <c:pt idx="8">
                  <c:v>10252.1058784736</c:v>
                </c:pt>
                <c:pt idx="9">
                  <c:v>3436.3518478495698</c:v>
                </c:pt>
                <c:pt idx="10">
                  <c:v>1280.9824932392501</c:v>
                </c:pt>
                <c:pt idx="11">
                  <c:v>6188.8161978893104</c:v>
                </c:pt>
                <c:pt idx="12">
                  <c:v>2111.5548976342702</c:v>
                </c:pt>
                <c:pt idx="13">
                  <c:v>4464.1130362566901</c:v>
                </c:pt>
                <c:pt idx="14">
                  <c:v>7596.0547622552804</c:v>
                </c:pt>
                <c:pt idx="15">
                  <c:v>5250.7447864945398</c:v>
                </c:pt>
                <c:pt idx="16">
                  <c:v>3070.5147277595902</c:v>
                </c:pt>
                <c:pt idx="17">
                  <c:v>1005.06913956009</c:v>
                </c:pt>
                <c:pt idx="18">
                  <c:v>5236.1396303901201</c:v>
                </c:pt>
                <c:pt idx="19">
                  <c:v>1047.1267641480199</c:v>
                </c:pt>
                <c:pt idx="20">
                  <c:v>8166.4858467304502</c:v>
                </c:pt>
                <c:pt idx="21">
                  <c:v>3729.2173822965801</c:v>
                </c:pt>
                <c:pt idx="22">
                  <c:v>7927.0210758099602</c:v>
                </c:pt>
                <c:pt idx="23">
                  <c:v>6009.5022043401596</c:v>
                </c:pt>
                <c:pt idx="24">
                  <c:v>1376.6284269881401</c:v>
                </c:pt>
                <c:pt idx="25">
                  <c:v>6823.83603838411</c:v>
                </c:pt>
                <c:pt idx="26">
                  <c:v>587.94251228768701</c:v>
                </c:pt>
                <c:pt idx="27">
                  <c:v>650.96318441545804</c:v>
                </c:pt>
                <c:pt idx="28">
                  <c:v>1119.95369700477</c:v>
                </c:pt>
                <c:pt idx="29">
                  <c:v>569.906881286361</c:v>
                </c:pt>
                <c:pt idx="30">
                  <c:v>270.02902812052201</c:v>
                </c:pt>
                <c:pt idx="31">
                  <c:v>474.462495496999</c:v>
                </c:pt>
                <c:pt idx="32">
                  <c:v>4926.5750828991004</c:v>
                </c:pt>
                <c:pt idx="33">
                  <c:v>2166.7409719126099</c:v>
                </c:pt>
                <c:pt idx="34">
                  <c:v>1572.5288831835601</c:v>
                </c:pt>
                <c:pt idx="35">
                  <c:v>2792.3905368987298</c:v>
                </c:pt>
                <c:pt idx="36">
                  <c:v>2649.1180119000001</c:v>
                </c:pt>
                <c:pt idx="37">
                  <c:v>986.40946953090702</c:v>
                </c:pt>
                <c:pt idx="38">
                  <c:v>1946.5648854961801</c:v>
                </c:pt>
                <c:pt idx="39">
                  <c:v>3340.6797355295098</c:v>
                </c:pt>
                <c:pt idx="40">
                  <c:v>5615.7093044595304</c:v>
                </c:pt>
                <c:pt idx="41">
                  <c:v>3883.8760298156099</c:v>
                </c:pt>
                <c:pt idx="42">
                  <c:v>963.67559499667402</c:v>
                </c:pt>
                <c:pt idx="43">
                  <c:v>2020.03613072754</c:v>
                </c:pt>
                <c:pt idx="44">
                  <c:v>3341.2552207112799</c:v>
                </c:pt>
                <c:pt idx="45">
                  <c:v>345.35974973931098</c:v>
                </c:pt>
                <c:pt idx="46">
                  <c:v>1132.7879169288799</c:v>
                </c:pt>
                <c:pt idx="47">
                  <c:v>1172.69052519359</c:v>
                </c:pt>
                <c:pt idx="48">
                  <c:v>592.66088273545904</c:v>
                </c:pt>
                <c:pt idx="49">
                  <c:v>3816.99623601759</c:v>
                </c:pt>
                <c:pt idx="50">
                  <c:v>3373.2870026939299</c:v>
                </c:pt>
                <c:pt idx="51">
                  <c:v>3435.2554894315599</c:v>
                </c:pt>
                <c:pt idx="52">
                  <c:v>4630.6717689809302</c:v>
                </c:pt>
                <c:pt idx="53">
                  <c:v>3715.9692056255599</c:v>
                </c:pt>
                <c:pt idx="54">
                  <c:v>320.89783478855099</c:v>
                </c:pt>
                <c:pt idx="55">
                  <c:v>1715.1413403511899</c:v>
                </c:pt>
                <c:pt idx="56">
                  <c:v>1006.78317421845</c:v>
                </c:pt>
                <c:pt idx="57">
                  <c:v>9635.9081706186898</c:v>
                </c:pt>
                <c:pt idx="58">
                  <c:v>2387.2415203191799</c:v>
                </c:pt>
                <c:pt idx="59">
                  <c:v>4287.4743326488797</c:v>
                </c:pt>
                <c:pt idx="60">
                  <c:v>3389.77731046279</c:v>
                </c:pt>
                <c:pt idx="61">
                  <c:v>459.00353079639001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D6-4999-8865-530915663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0648112"/>
        <c:axId val="1460648528"/>
      </c:scatterChart>
      <c:valAx>
        <c:axId val="1460648112"/>
        <c:scaling>
          <c:orientation val="minMax"/>
          <c:max val="8.0000000000000016E-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460648528"/>
        <c:crosses val="autoZero"/>
        <c:crossBetween val="midCat"/>
      </c:valAx>
      <c:valAx>
        <c:axId val="146064852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460648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77009701994585"/>
          <c:y val="5.2175784447648546E-2"/>
          <c:w val="0.80812602034984415"/>
          <c:h val="0.82850714368507772"/>
        </c:manualLayout>
      </c:layout>
      <c:scatterChart>
        <c:scatterStyle val="lineMarker"/>
        <c:varyColors val="0"/>
        <c:ser>
          <c:idx val="0"/>
          <c:order val="0"/>
          <c:tx>
            <c:strRef>
              <c:f>processed_survey!$I$1</c:f>
              <c:strCache>
                <c:ptCount val="1"/>
                <c:pt idx="0">
                  <c:v>speed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processed_survey!$F$2:$F$69</c:f>
              <c:numCache>
                <c:formatCode>0.0000</c:formatCode>
                <c:ptCount val="68"/>
                <c:pt idx="0">
                  <c:v>5.1517321144342897E-2</c:v>
                </c:pt>
                <c:pt idx="1">
                  <c:v>4.1186400413280602E-2</c:v>
                </c:pt>
                <c:pt idx="2">
                  <c:v>3.0711803177626E-2</c:v>
                </c:pt>
                <c:pt idx="3">
                  <c:v>3.0815886422131698E-2</c:v>
                </c:pt>
                <c:pt idx="4">
                  <c:v>3.1938549483688398E-2</c:v>
                </c:pt>
                <c:pt idx="5">
                  <c:v>2.7880190552433E-3</c:v>
                </c:pt>
                <c:pt idx="6">
                  <c:v>8.9910406621125007E-3</c:v>
                </c:pt>
                <c:pt idx="7">
                  <c:v>4.6440630777459399E-2</c:v>
                </c:pt>
                <c:pt idx="8">
                  <c:v>2.2541944571043901E-2</c:v>
                </c:pt>
                <c:pt idx="9">
                  <c:v>4.4698128215310599E-2</c:v>
                </c:pt>
                <c:pt idx="10">
                  <c:v>6.4662210125440198E-2</c:v>
                </c:pt>
                <c:pt idx="11">
                  <c:v>2.5612880425189902E-2</c:v>
                </c:pt>
                <c:pt idx="12">
                  <c:v>3.7418712150251499E-2</c:v>
                </c:pt>
                <c:pt idx="13">
                  <c:v>5.21525155602761E-2</c:v>
                </c:pt>
                <c:pt idx="14">
                  <c:v>2.0225298657740899E-2</c:v>
                </c:pt>
                <c:pt idx="15">
                  <c:v>8.9211621422049005E-3</c:v>
                </c:pt>
                <c:pt idx="16">
                  <c:v>4.6527016596767997E-3</c:v>
                </c:pt>
                <c:pt idx="17">
                  <c:v>2.6397193455693201E-2</c:v>
                </c:pt>
                <c:pt idx="18">
                  <c:v>4.84246441312879E-2</c:v>
                </c:pt>
                <c:pt idx="19">
                  <c:v>3.3541809328619401E-2</c:v>
                </c:pt>
                <c:pt idx="20">
                  <c:v>1.8070392763798598E-2</c:v>
                </c:pt>
                <c:pt idx="21">
                  <c:v>0</c:v>
                </c:pt>
                <c:pt idx="22">
                  <c:v>1.16265982482632E-2</c:v>
                </c:pt>
                <c:pt idx="23">
                  <c:v>1.1888266549734801E-2</c:v>
                </c:pt>
                <c:pt idx="24">
                  <c:v>4.4310830303096398E-2</c:v>
                </c:pt>
                <c:pt idx="25">
                  <c:v>2.1127651440958298E-2</c:v>
                </c:pt>
                <c:pt idx="26">
                  <c:v>3.2519366278034402E-2</c:v>
                </c:pt>
                <c:pt idx="27">
                  <c:v>9.7390254785028E-3</c:v>
                </c:pt>
                <c:pt idx="28">
                  <c:v>4.2826554875457397E-2</c:v>
                </c:pt>
                <c:pt idx="29">
                  <c:v>2.8857091337533902E-2</c:v>
                </c:pt>
                <c:pt idx="30">
                  <c:v>3.7532889579734899E-2</c:v>
                </c:pt>
                <c:pt idx="31">
                  <c:v>3.2177162288897297E-2</c:v>
                </c:pt>
                <c:pt idx="32">
                  <c:v>4.4322801853066099E-2</c:v>
                </c:pt>
                <c:pt idx="33">
                  <c:v>4.8810680445982198E-2</c:v>
                </c:pt>
                <c:pt idx="34">
                  <c:v>4.3346703930989001E-2</c:v>
                </c:pt>
                <c:pt idx="35">
                  <c:v>5.8275935477087301E-2</c:v>
                </c:pt>
                <c:pt idx="36">
                  <c:v>5.6064750178401498E-2</c:v>
                </c:pt>
                <c:pt idx="37">
                  <c:v>3.4654069985455498E-2</c:v>
                </c:pt>
                <c:pt idx="38">
                  <c:v>4.4724870518896502E-2</c:v>
                </c:pt>
                <c:pt idx="39">
                  <c:v>2.2617838269981701E-2</c:v>
                </c:pt>
                <c:pt idx="40">
                  <c:v>2.9446195025620001E-2</c:v>
                </c:pt>
                <c:pt idx="41">
                  <c:v>4.0607523386420298E-2</c:v>
                </c:pt>
                <c:pt idx="42">
                  <c:v>3.53681622573805E-2</c:v>
                </c:pt>
                <c:pt idx="43">
                  <c:v>5.0663191847349999E-2</c:v>
                </c:pt>
                <c:pt idx="44">
                  <c:v>5.5671932981959001E-2</c:v>
                </c:pt>
                <c:pt idx="45">
                  <c:v>3.8728539552325199E-2</c:v>
                </c:pt>
                <c:pt idx="46">
                  <c:v>4.8599280440805498E-2</c:v>
                </c:pt>
                <c:pt idx="47">
                  <c:v>6.7754235606344707E-2</c:v>
                </c:pt>
                <c:pt idx="48">
                  <c:v>2.9730798949182301E-2</c:v>
                </c:pt>
                <c:pt idx="49">
                  <c:v>3.6917877658434101E-2</c:v>
                </c:pt>
                <c:pt idx="50">
                  <c:v>4.7556172905340102E-2</c:v>
                </c:pt>
                <c:pt idx="51">
                  <c:v>5.56675048608547E-2</c:v>
                </c:pt>
                <c:pt idx="52">
                  <c:v>6.1828509213504197E-2</c:v>
                </c:pt>
                <c:pt idx="53">
                  <c:v>7.3583433731888304E-2</c:v>
                </c:pt>
                <c:pt idx="54">
                  <c:v>6.1765114996013698E-2</c:v>
                </c:pt>
                <c:pt idx="55">
                  <c:v>4.5540574729080003E-3</c:v>
                </c:pt>
                <c:pt idx="56">
                  <c:v>4.4596484085801698E-2</c:v>
                </c:pt>
                <c:pt idx="57">
                  <c:v>4.0591010291536798E-2</c:v>
                </c:pt>
                <c:pt idx="58">
                  <c:v>3.8104622093449001E-3</c:v>
                </c:pt>
                <c:pt idx="59">
                  <c:v>8.1783486485401992E-3</c:v>
                </c:pt>
                <c:pt idx="60">
                  <c:v>3.3870558407767502E-2</c:v>
                </c:pt>
                <c:pt idx="61">
                  <c:v>5.0813041598738798E-2</c:v>
                </c:pt>
              </c:numCache>
            </c:numRef>
          </c:xVal>
          <c:yVal>
            <c:numRef>
              <c:f>processed_survey!$I$2:$I$69</c:f>
              <c:numCache>
                <c:formatCode>0.0</c:formatCode>
                <c:ptCount val="68"/>
                <c:pt idx="0">
                  <c:v>2075.0230885618198</c:v>
                </c:pt>
                <c:pt idx="1">
                  <c:v>1690.9713691086899</c:v>
                </c:pt>
                <c:pt idx="2">
                  <c:v>3214.2857142857101</c:v>
                </c:pt>
                <c:pt idx="3">
                  <c:v>5147.6530929437304</c:v>
                </c:pt>
                <c:pt idx="4">
                  <c:v>2842.7037271004401</c:v>
                </c:pt>
                <c:pt idx="5">
                  <c:v>5545.9595723822204</c:v>
                </c:pt>
                <c:pt idx="6">
                  <c:v>7729.92961946793</c:v>
                </c:pt>
                <c:pt idx="7">
                  <c:v>1376.65658871189</c:v>
                </c:pt>
                <c:pt idx="8">
                  <c:v>10252.1058784736</c:v>
                </c:pt>
                <c:pt idx="9">
                  <c:v>3436.3518478495698</c:v>
                </c:pt>
                <c:pt idx="10">
                  <c:v>1280.9824932392501</c:v>
                </c:pt>
                <c:pt idx="11">
                  <c:v>6188.8161978893104</c:v>
                </c:pt>
                <c:pt idx="12">
                  <c:v>2111.5548976342702</c:v>
                </c:pt>
                <c:pt idx="13">
                  <c:v>4464.1130362566901</c:v>
                </c:pt>
                <c:pt idx="14">
                  <c:v>7596.0547622552804</c:v>
                </c:pt>
                <c:pt idx="15">
                  <c:v>5250.7447864945398</c:v>
                </c:pt>
                <c:pt idx="16">
                  <c:v>3070.5147277595902</c:v>
                </c:pt>
                <c:pt idx="17">
                  <c:v>1005.06913956009</c:v>
                </c:pt>
                <c:pt idx="18">
                  <c:v>5236.1396303901201</c:v>
                </c:pt>
                <c:pt idx="19">
                  <c:v>1047.1267641480199</c:v>
                </c:pt>
                <c:pt idx="20">
                  <c:v>8166.4858467304502</c:v>
                </c:pt>
                <c:pt idx="21">
                  <c:v>3729.2173822965801</c:v>
                </c:pt>
                <c:pt idx="22">
                  <c:v>7927.0210758099602</c:v>
                </c:pt>
                <c:pt idx="23">
                  <c:v>6009.5022043401596</c:v>
                </c:pt>
                <c:pt idx="24">
                  <c:v>1376.6284269881401</c:v>
                </c:pt>
                <c:pt idx="25">
                  <c:v>6823.83603838411</c:v>
                </c:pt>
                <c:pt idx="26">
                  <c:v>587.94251228768701</c:v>
                </c:pt>
                <c:pt idx="27">
                  <c:v>650.96318441545804</c:v>
                </c:pt>
                <c:pt idx="28">
                  <c:v>1119.95369700477</c:v>
                </c:pt>
                <c:pt idx="29">
                  <c:v>569.906881286361</c:v>
                </c:pt>
                <c:pt idx="30">
                  <c:v>270.02902812052201</c:v>
                </c:pt>
                <c:pt idx="31">
                  <c:v>474.462495496999</c:v>
                </c:pt>
                <c:pt idx="32">
                  <c:v>4926.5750828991004</c:v>
                </c:pt>
                <c:pt idx="33">
                  <c:v>2166.7409719126099</c:v>
                </c:pt>
                <c:pt idx="34">
                  <c:v>1572.5288831835601</c:v>
                </c:pt>
                <c:pt idx="35">
                  <c:v>2792.3905368987298</c:v>
                </c:pt>
                <c:pt idx="36">
                  <c:v>2649.1180119000001</c:v>
                </c:pt>
                <c:pt idx="37">
                  <c:v>986.40946953090702</c:v>
                </c:pt>
                <c:pt idx="38">
                  <c:v>1946.5648854961801</c:v>
                </c:pt>
                <c:pt idx="39">
                  <c:v>3340.6797355295098</c:v>
                </c:pt>
                <c:pt idx="40">
                  <c:v>5615.7093044595304</c:v>
                </c:pt>
                <c:pt idx="41">
                  <c:v>3883.8760298156099</c:v>
                </c:pt>
                <c:pt idx="42">
                  <c:v>963.67559499667402</c:v>
                </c:pt>
                <c:pt idx="43">
                  <c:v>2020.03613072754</c:v>
                </c:pt>
                <c:pt idx="44">
                  <c:v>3341.2552207112799</c:v>
                </c:pt>
                <c:pt idx="45">
                  <c:v>345.35974973931098</c:v>
                </c:pt>
                <c:pt idx="46">
                  <c:v>1132.7879169288799</c:v>
                </c:pt>
                <c:pt idx="47">
                  <c:v>1172.69052519359</c:v>
                </c:pt>
                <c:pt idx="48">
                  <c:v>592.66088273545904</c:v>
                </c:pt>
                <c:pt idx="49">
                  <c:v>3816.99623601759</c:v>
                </c:pt>
                <c:pt idx="50">
                  <c:v>3373.2870026939299</c:v>
                </c:pt>
                <c:pt idx="51">
                  <c:v>3435.2554894315599</c:v>
                </c:pt>
                <c:pt idx="52">
                  <c:v>4630.6717689809302</c:v>
                </c:pt>
                <c:pt idx="53">
                  <c:v>3715.9692056255599</c:v>
                </c:pt>
                <c:pt idx="54">
                  <c:v>320.89783478855099</c:v>
                </c:pt>
                <c:pt idx="55">
                  <c:v>1715.1413403511899</c:v>
                </c:pt>
                <c:pt idx="56">
                  <c:v>1006.78317421845</c:v>
                </c:pt>
                <c:pt idx="57">
                  <c:v>9635.9081706186898</c:v>
                </c:pt>
                <c:pt idx="58">
                  <c:v>2387.2415203191799</c:v>
                </c:pt>
                <c:pt idx="59">
                  <c:v>4287.4743326488797</c:v>
                </c:pt>
                <c:pt idx="60">
                  <c:v>3389.77731046279</c:v>
                </c:pt>
                <c:pt idx="61">
                  <c:v>459.00353079639001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9F-4624-B8A9-D5162A931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0648112"/>
        <c:axId val="1460648528"/>
      </c:scatterChart>
      <c:valAx>
        <c:axId val="1460648112"/>
        <c:scaling>
          <c:orientation val="minMax"/>
          <c:max val="8.0000000000000016E-2"/>
          <c:min val="0"/>
        </c:scaling>
        <c:delete val="0"/>
        <c:axPos val="b"/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460648528"/>
        <c:crosses val="autoZero"/>
        <c:crossBetween val="midCat"/>
      </c:valAx>
      <c:valAx>
        <c:axId val="1460648528"/>
        <c:scaling>
          <c:orientation val="minMax"/>
          <c:max val="12000"/>
          <c:min val="0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460648112"/>
        <c:crosses val="autoZero"/>
        <c:crossBetween val="midCat"/>
        <c:majorUnit val="2000"/>
        <c:min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83F5D-5000-492E-AD25-3CDAE958A6AE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100DD-DF93-4071-93DB-AC3CEBDDE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23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9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PHSYICAL BARRICADES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9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PHSYICAL BARRICADES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94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TERRITORY WIDE PARKING SPACE INSUFFICIENCY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82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DOUBLE PARKING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13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POOR ROAD DESIGN??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100DD-DF93-4071-93DB-AC3CEBDDE26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54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01D4-3247-4421-9EDB-60C53930B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0130D-4A61-49A3-B8EE-78EE948CC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6868D-512C-40D2-BB54-53DECB4B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F583D-C016-44ED-99C4-8289E83F1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50FBE-D983-4B40-9627-A45DF294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70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8165-5A52-4DC1-B240-D4B0A490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DCB2C-4E23-445C-BF59-B8BB091E1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06034-2715-4C15-B7C3-6A6749BDA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1756B-FDAA-488F-A533-32215840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C6797-8EDD-4D22-8EEA-4566BE39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19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15CEF-4292-4197-A8A2-B79D07997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D112F-5AEE-4829-B49A-D9B206A12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6E0C-57F6-48D2-A20A-DE6FE139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CBB09-4CCA-4B90-96AE-A1FE0457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DC72E-D756-499D-AC34-4ADCB520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84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FDD8-73C6-4E22-9010-6DA2B1C7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4BB6-EE1E-4886-BA3B-6E30D2AB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DA1E1-B399-4499-AA87-E33124AB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248D2-A701-4DE8-842B-E39DC085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E52AB-6735-420E-B3AA-2F3B7F40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91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B637-FB6D-4996-A54E-E9660389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64474-039E-4A52-A1F8-563F4CC52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1896-FC56-400A-8BB9-9C36B5E6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F256-44A5-46CA-8AAA-195457F1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D8BC-D480-47ED-A50C-E518133E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8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1314-5F02-4888-AEFF-2A420FDC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D0FE0-6AD8-4CBA-8848-A96E2008D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5F243-FAA1-4105-B9E3-B6B7E3B21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CB1E7-5EBF-4C08-B035-1BD9598E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0E8D0-6F4C-4B6B-8084-708B1469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10E3B-4B7A-43F2-BB3C-3249CC77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28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D5CC-1DF7-4D72-BA34-2DDB6B2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BB20-C696-4572-8BE7-287DA80A6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A39CB-56D0-4896-97A9-045BC2D10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51FB2-7BAB-4791-BF56-3D2E8730F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ECC57-F101-4646-A749-0EFBB838E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9292E-345C-41FF-ADAF-422670065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CA30F-A4D1-4E5A-8FB3-76E4CE3D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E6FAC-F8E9-4768-92A7-7F3E2E0D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55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F5EA-4AA5-4657-8814-94D52329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540E5-8A34-46F5-814E-E05EFBEB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3EB16-4ADD-4524-A415-4A9AD817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5FFCE-CC9C-4A40-9A37-541E1872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06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2F60E-D36B-4BEA-94FE-04C8728C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710DE-70AF-483A-8180-FA601E49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BE296-C327-4D8B-AD5F-6D825CEC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46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25BF-7331-444B-B751-3944520B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B4F7-5360-4ED7-8BBA-C8E9D93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E4022-EB5E-443E-92C2-B682F5B7D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24DF8-52BA-4FD9-84EB-A721922E0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47C45-C543-495D-9925-5B544B9F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404C-6C3A-4A7E-9514-64CE1FD7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7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E345-8230-4B80-AE17-F0635414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FC2207-0A3A-4133-BF29-89A6F84A4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F1923-B04F-4A71-8A92-C71D4991A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4C2A9-CF3D-4F78-8F6D-1E718FD1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A85D6-C6BD-4B97-AD49-64A0E063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C1965-23AF-4E48-B3D8-0619A32A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85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2DB1E-D92A-4AE7-96BB-47322BEA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68CBE-1F97-4403-8D55-6795EA788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E275D-A1E8-47DF-87CC-DB92BC629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91EC1-7381-4411-835C-C8203FE518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AC331-3277-4F57-8F7E-06A0A5D20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A172D-1FEE-4E9A-90D6-7A7472FEA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74CF8-42A7-42B4-B888-CF3226449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89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85512-1AB0-4D77-B9A0-EE8038E84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3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95C359-757F-4B17-A085-252538A11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5392E-9237-49DE-8533-01A7021934C6}"/>
              </a:ext>
            </a:extLst>
          </p:cNvPr>
          <p:cNvSpPr/>
          <p:nvPr/>
        </p:nvSpPr>
        <p:spPr>
          <a:xfrm>
            <a:off x="1319700" y="66616"/>
            <a:ext cx="1944200" cy="258751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9898B-22DC-4795-BF58-B8B79049AAEA}"/>
              </a:ext>
            </a:extLst>
          </p:cNvPr>
          <p:cNvSpPr txBox="1"/>
          <p:nvPr/>
        </p:nvSpPr>
        <p:spPr>
          <a:xfrm>
            <a:off x="1319700" y="66616"/>
            <a:ext cx="194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26D47C-3457-4197-A0E6-45774AE783AF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FC3E4-3140-4D99-81BB-2C6C8B3F4567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23E3E-66E8-402F-A0D5-2F667E81F91A}"/>
              </a:ext>
            </a:extLst>
          </p:cNvPr>
          <p:cNvSpPr txBox="1"/>
          <p:nvPr/>
        </p:nvSpPr>
        <p:spPr>
          <a:xfrm>
            <a:off x="1935480" y="727330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E3D8E3-AA03-4D62-8507-ADC8860866C4}"/>
              </a:ext>
            </a:extLst>
          </p:cNvPr>
          <p:cNvSpPr txBox="1"/>
          <p:nvPr/>
        </p:nvSpPr>
        <p:spPr>
          <a:xfrm>
            <a:off x="1953653" y="978469"/>
            <a:ext cx="136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Survey Points and their ID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B6FE3F-277F-45E0-9E2D-8EC39866D809}"/>
              </a:ext>
            </a:extLst>
          </p:cNvPr>
          <p:cNvSpPr/>
          <p:nvPr/>
        </p:nvSpPr>
        <p:spPr>
          <a:xfrm>
            <a:off x="1631636" y="1172531"/>
            <a:ext cx="81280" cy="81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F77F88-826A-4CFB-871F-E936DFE98DB4}"/>
              </a:ext>
            </a:extLst>
          </p:cNvPr>
          <p:cNvCxnSpPr>
            <a:cxnSpLocks/>
          </p:cNvCxnSpPr>
          <p:nvPr/>
        </p:nvCxnSpPr>
        <p:spPr>
          <a:xfrm>
            <a:off x="1459078" y="865829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42D84A-1C5C-4729-AE2C-E9EA51FBA78F}"/>
              </a:ext>
            </a:extLst>
          </p:cNvPr>
          <p:cNvSpPr txBox="1"/>
          <p:nvPr/>
        </p:nvSpPr>
        <p:spPr>
          <a:xfrm>
            <a:off x="1953653" y="1737244"/>
            <a:ext cx="136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Accessibility of Survey Points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85413-DFC7-47E8-A25C-BAECA69E50EF}"/>
              </a:ext>
            </a:extLst>
          </p:cNvPr>
          <p:cNvSpPr txBox="1"/>
          <p:nvPr/>
        </p:nvSpPr>
        <p:spPr>
          <a:xfrm>
            <a:off x="1350258" y="1416880"/>
            <a:ext cx="657694" cy="26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0.173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DC77D5-DACB-4F01-804F-2842DA942510}"/>
              </a:ext>
            </a:extLst>
          </p:cNvPr>
          <p:cNvSpPr txBox="1"/>
          <p:nvPr/>
        </p:nvSpPr>
        <p:spPr>
          <a:xfrm>
            <a:off x="1350258" y="2391147"/>
            <a:ext cx="657694" cy="26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BF1EA0-E678-408A-BD11-D4A5BA3A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" t="16242" r="1043" b="21664"/>
          <a:stretch/>
        </p:blipFill>
        <p:spPr>
          <a:xfrm rot="16200000">
            <a:off x="1289266" y="1804819"/>
            <a:ext cx="781051" cy="438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594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E0E41A2-B93E-40BB-B531-80906DB5FB7E}"/>
              </a:ext>
            </a:extLst>
          </p:cNvPr>
          <p:cNvSpPr/>
          <p:nvPr/>
        </p:nvSpPr>
        <p:spPr>
          <a:xfrm>
            <a:off x="1217684" y="1620477"/>
            <a:ext cx="1278467" cy="121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Car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2803F4-698F-41FB-BEB0-53E9651ADC4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496151" y="2230077"/>
            <a:ext cx="638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8CB78-6AFC-417D-AFC1-678E72CDD60F}"/>
              </a:ext>
            </a:extLst>
          </p:cNvPr>
          <p:cNvSpPr/>
          <p:nvPr/>
        </p:nvSpPr>
        <p:spPr>
          <a:xfrm>
            <a:off x="918263" y="1298744"/>
            <a:ext cx="2794000" cy="27685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2AA532-0B4A-435F-892B-E198A8160FFA}"/>
              </a:ext>
            </a:extLst>
          </p:cNvPr>
          <p:cNvCxnSpPr/>
          <p:nvPr/>
        </p:nvCxnSpPr>
        <p:spPr>
          <a:xfrm>
            <a:off x="2496151" y="1434210"/>
            <a:ext cx="0" cy="189653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68C43CD-CC89-4888-A29B-0CAC40884B6D}"/>
              </a:ext>
            </a:extLst>
          </p:cNvPr>
          <p:cNvSpPr txBox="1"/>
          <p:nvPr/>
        </p:nvSpPr>
        <p:spPr>
          <a:xfrm>
            <a:off x="1645252" y="3391611"/>
            <a:ext cx="17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Observer’s Line of sight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5D5724-354E-423A-BA65-B759596E2E0C}"/>
              </a:ext>
            </a:extLst>
          </p:cNvPr>
          <p:cNvSpPr/>
          <p:nvPr/>
        </p:nvSpPr>
        <p:spPr>
          <a:xfrm>
            <a:off x="5055228" y="1620477"/>
            <a:ext cx="1278467" cy="121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Car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1DB0FD-430E-4A59-AC4E-6CA7FA46558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333695" y="2230077"/>
            <a:ext cx="638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C752914-9A99-4940-871B-223FC3BB499A}"/>
              </a:ext>
            </a:extLst>
          </p:cNvPr>
          <p:cNvSpPr/>
          <p:nvPr/>
        </p:nvSpPr>
        <p:spPr>
          <a:xfrm>
            <a:off x="4439252" y="1298744"/>
            <a:ext cx="2794000" cy="27685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EED770-B701-4955-9F5A-3BD4AC8D6BF8}"/>
              </a:ext>
            </a:extLst>
          </p:cNvPr>
          <p:cNvCxnSpPr/>
          <p:nvPr/>
        </p:nvCxnSpPr>
        <p:spPr>
          <a:xfrm>
            <a:off x="5755818" y="1434210"/>
            <a:ext cx="0" cy="189653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EBBEA7-1DAF-4BC7-8B93-B69384BD07F1}"/>
              </a:ext>
            </a:extLst>
          </p:cNvPr>
          <p:cNvSpPr txBox="1"/>
          <p:nvPr/>
        </p:nvSpPr>
        <p:spPr>
          <a:xfrm>
            <a:off x="4904919" y="3391611"/>
            <a:ext cx="17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LM Roman 10" panose="00000500000000000000" pitchFamily="50" charset="0"/>
              </a:rPr>
              <a:t>Observer’s Line of sight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6C14AB-CF10-46CB-9BF1-7A85068909AD}"/>
              </a:ext>
            </a:extLst>
          </p:cNvPr>
          <p:cNvSpPr txBox="1"/>
          <p:nvPr/>
        </p:nvSpPr>
        <p:spPr>
          <a:xfrm>
            <a:off x="2482354" y="1766180"/>
            <a:ext cx="864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Direction of motion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22B232-5B3A-482F-86A7-6F6A77820454}"/>
              </a:ext>
            </a:extLst>
          </p:cNvPr>
          <p:cNvSpPr txBox="1"/>
          <p:nvPr/>
        </p:nvSpPr>
        <p:spPr>
          <a:xfrm>
            <a:off x="6347378" y="1766181"/>
            <a:ext cx="87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Direction of motion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24136D-B522-4E11-A304-A4853451A89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712263" y="2683044"/>
            <a:ext cx="726989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6D14037-C2E4-4EE6-81B4-2C578C4F242A}"/>
              </a:ext>
            </a:extLst>
          </p:cNvPr>
          <p:cNvSpPr/>
          <p:nvPr/>
        </p:nvSpPr>
        <p:spPr>
          <a:xfrm>
            <a:off x="8837685" y="1620477"/>
            <a:ext cx="1278467" cy="121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Car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F4C27B-8974-41D2-9672-E558EB24A1BA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0116152" y="2230077"/>
            <a:ext cx="638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760A734-B35A-42E1-8919-9291815BE0CF}"/>
              </a:ext>
            </a:extLst>
          </p:cNvPr>
          <p:cNvSpPr/>
          <p:nvPr/>
        </p:nvSpPr>
        <p:spPr>
          <a:xfrm>
            <a:off x="7962529" y="1298744"/>
            <a:ext cx="3004519" cy="27685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7EB794-3C69-4FB9-A6F9-B2CE272813F1}"/>
              </a:ext>
            </a:extLst>
          </p:cNvPr>
          <p:cNvCxnSpPr/>
          <p:nvPr/>
        </p:nvCxnSpPr>
        <p:spPr>
          <a:xfrm>
            <a:off x="8837685" y="1463611"/>
            <a:ext cx="0" cy="189653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AF585A-E003-4ADB-BD68-1332BD66EB42}"/>
              </a:ext>
            </a:extLst>
          </p:cNvPr>
          <p:cNvSpPr txBox="1"/>
          <p:nvPr/>
        </p:nvSpPr>
        <p:spPr>
          <a:xfrm>
            <a:off x="7986786" y="3421012"/>
            <a:ext cx="17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Observer’s Line of sight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558ADC-AFE2-482B-BFE5-6CCEEC796A92}"/>
              </a:ext>
            </a:extLst>
          </p:cNvPr>
          <p:cNvSpPr txBox="1"/>
          <p:nvPr/>
        </p:nvSpPr>
        <p:spPr>
          <a:xfrm>
            <a:off x="10102355" y="1766180"/>
            <a:ext cx="864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Direction of motion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6D30F1-3FF1-4DFC-A4D2-01FA7F6F23B6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>
            <a:off x="7233252" y="2683044"/>
            <a:ext cx="72927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51B03A1-3957-473C-94C5-F15C412F5DCF}"/>
              </a:ext>
            </a:extLst>
          </p:cNvPr>
          <p:cNvSpPr txBox="1"/>
          <p:nvPr/>
        </p:nvSpPr>
        <p:spPr>
          <a:xfrm>
            <a:off x="918264" y="910469"/>
            <a:ext cx="279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State: Not occupied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9F486B-4984-4027-AB31-781ED594F17E}"/>
              </a:ext>
            </a:extLst>
          </p:cNvPr>
          <p:cNvSpPr txBox="1"/>
          <p:nvPr/>
        </p:nvSpPr>
        <p:spPr>
          <a:xfrm>
            <a:off x="7986787" y="933413"/>
            <a:ext cx="29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State: Not occupied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8715AD-6A0E-431A-9661-7FF8A06DA091}"/>
              </a:ext>
            </a:extLst>
          </p:cNvPr>
          <p:cNvSpPr txBox="1"/>
          <p:nvPr/>
        </p:nvSpPr>
        <p:spPr>
          <a:xfrm>
            <a:off x="4439252" y="944309"/>
            <a:ext cx="279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LM Roman 10" panose="00000500000000000000" pitchFamily="50" charset="0"/>
              </a:rPr>
              <a:t>State: Occupied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DC8688-90A9-461A-9BE1-5CE599F2746B}"/>
              </a:ext>
            </a:extLst>
          </p:cNvPr>
          <p:cNvSpPr txBox="1"/>
          <p:nvPr/>
        </p:nvSpPr>
        <p:spPr>
          <a:xfrm>
            <a:off x="918264" y="4086286"/>
            <a:ext cx="279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Start time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59E5AD-D72D-432E-B810-D16851DA4A74}"/>
              </a:ext>
            </a:extLst>
          </p:cNvPr>
          <p:cNvSpPr txBox="1"/>
          <p:nvPr/>
        </p:nvSpPr>
        <p:spPr>
          <a:xfrm>
            <a:off x="7959096" y="4086286"/>
            <a:ext cx="300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End time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CC0DBA-0AA5-4415-9ABE-502CE5C5EB09}"/>
              </a:ext>
            </a:extLst>
          </p:cNvPr>
          <p:cNvCxnSpPr>
            <a:cxnSpLocks/>
          </p:cNvCxnSpPr>
          <p:nvPr/>
        </p:nvCxnSpPr>
        <p:spPr>
          <a:xfrm>
            <a:off x="2356451" y="4424840"/>
            <a:ext cx="0" cy="12520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FD2FB8-9414-4C8A-AA2A-EB010441EF7C}"/>
              </a:ext>
            </a:extLst>
          </p:cNvPr>
          <p:cNvCxnSpPr>
            <a:cxnSpLocks/>
          </p:cNvCxnSpPr>
          <p:nvPr/>
        </p:nvCxnSpPr>
        <p:spPr>
          <a:xfrm>
            <a:off x="9481151" y="4424840"/>
            <a:ext cx="0" cy="12520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A3D209-EA3A-49FF-9FB4-52E9F0349EBA}"/>
              </a:ext>
            </a:extLst>
          </p:cNvPr>
          <p:cNvCxnSpPr/>
          <p:nvPr/>
        </p:nvCxnSpPr>
        <p:spPr>
          <a:xfrm>
            <a:off x="2356451" y="5676900"/>
            <a:ext cx="71247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A3AA0CA-73EF-4F1D-9219-65D7F358F6CF}"/>
              </a:ext>
            </a:extLst>
          </p:cNvPr>
          <p:cNvSpPr txBox="1"/>
          <p:nvPr/>
        </p:nvSpPr>
        <p:spPr>
          <a:xfrm>
            <a:off x="3729411" y="4957944"/>
            <a:ext cx="437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LM Roman 10" panose="00000500000000000000" pitchFamily="50" charset="0"/>
              </a:rPr>
              <a:t>Time of which line-of-sight is occupied by the vehicle</a:t>
            </a:r>
          </a:p>
        </p:txBody>
      </p:sp>
    </p:spTree>
    <p:extLst>
      <p:ext uri="{BB962C8B-B14F-4D97-AF65-F5344CB8AC3E}">
        <p14:creationId xmlns:p14="http://schemas.microsoft.com/office/powerpoint/2010/main" val="399343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BBDE5-F74D-440F-86FC-3BC21217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8" y="1772847"/>
            <a:ext cx="6680272" cy="33123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962586-B2CF-449F-8EB3-E9C6618BBF0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19900" y="3428998"/>
            <a:ext cx="9779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A2FE25F-2162-456B-964C-3382C3712795}"/>
              </a:ext>
            </a:extLst>
          </p:cNvPr>
          <p:cNvSpPr/>
          <p:nvPr/>
        </p:nvSpPr>
        <p:spPr>
          <a:xfrm>
            <a:off x="7835900" y="2099274"/>
            <a:ext cx="3594100" cy="2659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LM Roman 10" panose="00000500000000000000" pitchFamily="50" charset="0"/>
              </a:rPr>
              <a:t>JSON File</a:t>
            </a:r>
          </a:p>
          <a:p>
            <a:pPr algn="ctr"/>
            <a:endParaRPr lang="en-GB" sz="1400" b="1" dirty="0">
              <a:solidFill>
                <a:schemeClr val="tx1"/>
              </a:solidFill>
              <a:latin typeface="LM Roman 10" panose="00000500000000000000" pitchFamily="50" charset="0"/>
            </a:endParaRPr>
          </a:p>
          <a:p>
            <a:pPr algn="ctr"/>
            <a:r>
              <a:rPr lang="en-GB" sz="2400" dirty="0">
                <a:solidFill>
                  <a:srgbClr val="C00000"/>
                </a:solidFill>
                <a:latin typeface="LM Mono 10" panose="00000509000000000000" pitchFamily="49" charset="0"/>
              </a:rPr>
              <a:t>0.000s Not Occupied</a:t>
            </a:r>
          </a:p>
          <a:p>
            <a:pPr algn="ctr"/>
            <a:r>
              <a:rPr lang="en-GB" sz="2400" dirty="0">
                <a:solidFill>
                  <a:srgbClr val="00B050"/>
                </a:solidFill>
                <a:latin typeface="LM Mono 10" panose="00000509000000000000" pitchFamily="49" charset="0"/>
              </a:rPr>
              <a:t>0.688s Occupied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  <a:latin typeface="LM Mono 10" panose="00000509000000000000" pitchFamily="49" charset="0"/>
              </a:rPr>
              <a:t>2.718s Not Occupied</a:t>
            </a:r>
          </a:p>
          <a:p>
            <a:pPr algn="ctr"/>
            <a:r>
              <a:rPr lang="en-GB" sz="2400" dirty="0">
                <a:solidFill>
                  <a:srgbClr val="00B050"/>
                </a:solidFill>
                <a:latin typeface="LM Mono 10" panose="00000509000000000000" pitchFamily="49" charset="0"/>
              </a:rPr>
              <a:t>3.142s Occupied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  <a:latin typeface="LM Mono 10" panose="00000509000000000000" pitchFamily="49" charset="0"/>
              </a:rPr>
              <a:t>9.807s Not Occupied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BA713-68EE-40B9-BCF0-03D037F35C81}"/>
              </a:ext>
            </a:extLst>
          </p:cNvPr>
          <p:cNvSpPr/>
          <p:nvPr/>
        </p:nvSpPr>
        <p:spPr>
          <a:xfrm>
            <a:off x="911231" y="990599"/>
            <a:ext cx="1831969" cy="78224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Button to start measurement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9BFCB9-44C5-4E13-B24E-A878B913CF9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827216" y="1772848"/>
            <a:ext cx="0" cy="67825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C3D684F-82CE-4D66-9619-B9800EEB520E}"/>
              </a:ext>
            </a:extLst>
          </p:cNvPr>
          <p:cNvSpPr/>
          <p:nvPr/>
        </p:nvSpPr>
        <p:spPr>
          <a:xfrm>
            <a:off x="4264031" y="988478"/>
            <a:ext cx="1831969" cy="78224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Button to stop measurement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D3CF24-0777-4A68-8FE5-0C45F46EA42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180016" y="1770727"/>
            <a:ext cx="0" cy="67825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27157A-37E5-4391-9957-B546C81BD13A}"/>
              </a:ext>
            </a:extLst>
          </p:cNvPr>
          <p:cNvSpPr/>
          <p:nvPr/>
        </p:nvSpPr>
        <p:spPr>
          <a:xfrm>
            <a:off x="2164522" y="3258820"/>
            <a:ext cx="2605084" cy="10884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Large area for touch-based measurements, allowing high accuracy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E1348-87FB-4A90-AB79-D081CA97BFF0}"/>
              </a:ext>
            </a:extLst>
          </p:cNvPr>
          <p:cNvCxnSpPr>
            <a:cxnSpLocks/>
          </p:cNvCxnSpPr>
          <p:nvPr/>
        </p:nvCxnSpPr>
        <p:spPr>
          <a:xfrm flipV="1">
            <a:off x="4769606" y="2852420"/>
            <a:ext cx="602494" cy="40639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88CB6-AEBC-4DC3-9791-8BC90E6B382B}"/>
              </a:ext>
            </a:extLst>
          </p:cNvPr>
          <p:cNvCxnSpPr>
            <a:cxnSpLocks/>
          </p:cNvCxnSpPr>
          <p:nvPr/>
        </p:nvCxnSpPr>
        <p:spPr>
          <a:xfrm>
            <a:off x="4769606" y="4347246"/>
            <a:ext cx="602494" cy="42802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D01FD-68BC-43E2-B8A5-730B08DC921F}"/>
              </a:ext>
            </a:extLst>
          </p:cNvPr>
          <p:cNvCxnSpPr>
            <a:cxnSpLocks/>
          </p:cNvCxnSpPr>
          <p:nvPr/>
        </p:nvCxnSpPr>
        <p:spPr>
          <a:xfrm flipH="1">
            <a:off x="1625600" y="4347245"/>
            <a:ext cx="521420" cy="4064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AE5364-59D7-4821-B480-D12CAEF1BC73}"/>
              </a:ext>
            </a:extLst>
          </p:cNvPr>
          <p:cNvCxnSpPr>
            <a:cxnSpLocks/>
          </p:cNvCxnSpPr>
          <p:nvPr/>
        </p:nvCxnSpPr>
        <p:spPr>
          <a:xfrm flipH="1" flipV="1">
            <a:off x="1625600" y="2860655"/>
            <a:ext cx="538922" cy="39816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85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A0E7332-EFB5-4878-AD81-B29E57916D97}"/>
              </a:ext>
            </a:extLst>
          </p:cNvPr>
          <p:cNvSpPr/>
          <p:nvPr/>
        </p:nvSpPr>
        <p:spPr>
          <a:xfrm>
            <a:off x="1483360" y="426720"/>
            <a:ext cx="8683383" cy="617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83EEA-7006-4308-BCFC-3DAAFAC4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57" y="515635"/>
            <a:ext cx="7506748" cy="5506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BB0CA-F501-4E7C-983E-7967BACA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06" y="6021853"/>
            <a:ext cx="6293037" cy="247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EF1D3D-9588-481D-A4E4-C2832A516059}"/>
              </a:ext>
            </a:extLst>
          </p:cNvPr>
          <p:cNvSpPr/>
          <p:nvPr/>
        </p:nvSpPr>
        <p:spPr>
          <a:xfrm>
            <a:off x="5778631" y="763571"/>
            <a:ext cx="1659117" cy="4590854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65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74DAC0-C4D4-490C-BA38-6A75CB69E556}"/>
              </a:ext>
            </a:extLst>
          </p:cNvPr>
          <p:cNvSpPr/>
          <p:nvPr/>
        </p:nvSpPr>
        <p:spPr>
          <a:xfrm>
            <a:off x="890738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0.001698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887588-6EF3-4990-9BDF-145066BC9B04}"/>
              </a:ext>
            </a:extLst>
          </p:cNvPr>
          <p:cNvSpPr/>
          <p:nvPr/>
        </p:nvSpPr>
        <p:spPr>
          <a:xfrm>
            <a:off x="890738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0.003340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1C60F1-0A19-43AE-893C-734EA6CA0987}"/>
              </a:ext>
            </a:extLst>
          </p:cNvPr>
          <p:cNvSpPr/>
          <p:nvPr/>
        </p:nvSpPr>
        <p:spPr>
          <a:xfrm>
            <a:off x="890738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0.008747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D4DB9-9663-47B2-AF64-002EDABECFFE}"/>
              </a:ext>
            </a:extLst>
          </p:cNvPr>
          <p:cNvSpPr/>
          <p:nvPr/>
        </p:nvSpPr>
        <p:spPr>
          <a:xfrm>
            <a:off x="890738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0.016384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0A493-F229-44FA-902F-437EF5E067A4}"/>
              </a:ext>
            </a:extLst>
          </p:cNvPr>
          <p:cNvSpPr/>
          <p:nvPr/>
        </p:nvSpPr>
        <p:spPr>
          <a:xfrm>
            <a:off x="890738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0.019683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20FBE-8C97-4FA8-8783-69DCAD61C484}"/>
              </a:ext>
            </a:extLst>
          </p:cNvPr>
          <p:cNvSpPr/>
          <p:nvPr/>
        </p:nvSpPr>
        <p:spPr>
          <a:xfrm>
            <a:off x="890738" y="2032903"/>
            <a:ext cx="1938867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Accessibility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endParaRPr lang="en-GB" sz="1600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CDC48-1A43-4C74-B358-52D4ACE8D277}"/>
              </a:ext>
            </a:extLst>
          </p:cNvPr>
          <p:cNvSpPr/>
          <p:nvPr/>
        </p:nvSpPr>
        <p:spPr>
          <a:xfrm>
            <a:off x="2829606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8D479E-71B6-4F2F-A4F9-E5834E104413}"/>
              </a:ext>
            </a:extLst>
          </p:cNvPr>
          <p:cNvSpPr/>
          <p:nvPr/>
        </p:nvSpPr>
        <p:spPr>
          <a:xfrm>
            <a:off x="2829606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89BAA5-77F7-4EBF-BE4E-87090C5CD275}"/>
              </a:ext>
            </a:extLst>
          </p:cNvPr>
          <p:cNvSpPr/>
          <p:nvPr/>
        </p:nvSpPr>
        <p:spPr>
          <a:xfrm>
            <a:off x="2829605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F5AC1-30EE-4098-971A-4C53567D0FFC}"/>
              </a:ext>
            </a:extLst>
          </p:cNvPr>
          <p:cNvSpPr/>
          <p:nvPr/>
        </p:nvSpPr>
        <p:spPr>
          <a:xfrm>
            <a:off x="2829604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9EC3B-173A-46EB-9C94-2A742B21E829}"/>
              </a:ext>
            </a:extLst>
          </p:cNvPr>
          <p:cNvSpPr/>
          <p:nvPr/>
        </p:nvSpPr>
        <p:spPr>
          <a:xfrm>
            <a:off x="2829604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33349A-D064-4DE6-B91A-3CAFAA8383EE}"/>
              </a:ext>
            </a:extLst>
          </p:cNvPr>
          <p:cNvSpPr/>
          <p:nvPr/>
        </p:nvSpPr>
        <p:spPr>
          <a:xfrm>
            <a:off x="2829604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8583B-8B7F-4A5B-86EA-7466B13F349C}"/>
              </a:ext>
            </a:extLst>
          </p:cNvPr>
          <p:cNvSpPr/>
          <p:nvPr/>
        </p:nvSpPr>
        <p:spPr>
          <a:xfrm>
            <a:off x="4766734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5487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491CC6-2AAD-466A-9E14-7CBA8C7CECE6}"/>
              </a:ext>
            </a:extLst>
          </p:cNvPr>
          <p:cNvSpPr/>
          <p:nvPr/>
        </p:nvSpPr>
        <p:spPr>
          <a:xfrm>
            <a:off x="4766734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4380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D68998-56F0-4FAD-9E69-B9CF9F5546A8}"/>
              </a:ext>
            </a:extLst>
          </p:cNvPr>
          <p:cNvSpPr/>
          <p:nvPr/>
        </p:nvSpPr>
        <p:spPr>
          <a:xfrm>
            <a:off x="4766734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9F0BD-11C5-40E7-9C40-926E802DD039}"/>
              </a:ext>
            </a:extLst>
          </p:cNvPr>
          <p:cNvSpPr/>
          <p:nvPr/>
        </p:nvSpPr>
        <p:spPr>
          <a:xfrm>
            <a:off x="4766734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1252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B6B079-FA83-4DDE-A6AD-EA67B428DDAA}"/>
              </a:ext>
            </a:extLst>
          </p:cNvPr>
          <p:cNvSpPr/>
          <p:nvPr/>
        </p:nvSpPr>
        <p:spPr>
          <a:xfrm>
            <a:off x="4766734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343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483E61-9258-439E-ABD1-A5A5610DC784}"/>
              </a:ext>
            </a:extLst>
          </p:cNvPr>
          <p:cNvSpPr/>
          <p:nvPr/>
        </p:nvSpPr>
        <p:spPr>
          <a:xfrm>
            <a:off x="4766734" y="2032903"/>
            <a:ext cx="1938867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Relative speed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CA930-560E-4307-B46B-6228B6ECC5D6}"/>
              </a:ext>
            </a:extLst>
          </p:cNvPr>
          <p:cNvSpPr/>
          <p:nvPr/>
        </p:nvSpPr>
        <p:spPr>
          <a:xfrm>
            <a:off x="6705603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r(y)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511BB8-C342-41C2-8D65-4746BFEDB4ED}"/>
              </a:ext>
            </a:extLst>
          </p:cNvPr>
          <p:cNvSpPr/>
          <p:nvPr/>
        </p:nvSpPr>
        <p:spPr>
          <a:xfrm>
            <a:off x="6705603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E6DBA9-561D-4225-8F4A-DC9347019883}"/>
              </a:ext>
            </a:extLst>
          </p:cNvPr>
          <p:cNvSpPr/>
          <p:nvPr/>
        </p:nvSpPr>
        <p:spPr>
          <a:xfrm>
            <a:off x="6705602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D2DE80-6D5A-46F3-8130-3F3EA44665C4}"/>
              </a:ext>
            </a:extLst>
          </p:cNvPr>
          <p:cNvSpPr/>
          <p:nvPr/>
        </p:nvSpPr>
        <p:spPr>
          <a:xfrm>
            <a:off x="6705601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967810-56F8-4026-8048-9164B2F347B4}"/>
              </a:ext>
            </a:extLst>
          </p:cNvPr>
          <p:cNvSpPr/>
          <p:nvPr/>
        </p:nvSpPr>
        <p:spPr>
          <a:xfrm>
            <a:off x="6705601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58DDC7-708C-4A6B-A470-7861BAB70CA9}"/>
              </a:ext>
            </a:extLst>
          </p:cNvPr>
          <p:cNvSpPr/>
          <p:nvPr/>
        </p:nvSpPr>
        <p:spPr>
          <a:xfrm>
            <a:off x="6705601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4D1BC3-B6B7-4384-885A-D9CDC505D389}"/>
              </a:ext>
            </a:extLst>
          </p:cNvPr>
          <p:cNvSpPr/>
          <p:nvPr/>
        </p:nvSpPr>
        <p:spPr>
          <a:xfrm>
            <a:off x="8644464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Difference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A04C84-0A7B-4484-9062-1B65FBA5C41F}"/>
              </a:ext>
            </a:extLst>
          </p:cNvPr>
          <p:cNvSpPr/>
          <p:nvPr/>
        </p:nvSpPr>
        <p:spPr>
          <a:xfrm>
            <a:off x="8644466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EFB8E8-325E-40AA-B49A-B3C9E0A7D174}"/>
              </a:ext>
            </a:extLst>
          </p:cNvPr>
          <p:cNvSpPr/>
          <p:nvPr/>
        </p:nvSpPr>
        <p:spPr>
          <a:xfrm>
            <a:off x="8644466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-2.5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CCE9A-7483-4399-92E4-96F7F8926D6D}"/>
              </a:ext>
            </a:extLst>
          </p:cNvPr>
          <p:cNvSpPr/>
          <p:nvPr/>
        </p:nvSpPr>
        <p:spPr>
          <a:xfrm>
            <a:off x="8644466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4460B2-FBD5-4917-8BD5-62EA8C38D221}"/>
              </a:ext>
            </a:extLst>
          </p:cNvPr>
          <p:cNvSpPr/>
          <p:nvPr/>
        </p:nvSpPr>
        <p:spPr>
          <a:xfrm>
            <a:off x="8644466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D987F7-3DFD-4FA5-A4A4-0A8076C34C2A}"/>
              </a:ext>
            </a:extLst>
          </p:cNvPr>
          <p:cNvSpPr/>
          <p:nvPr/>
        </p:nvSpPr>
        <p:spPr>
          <a:xfrm>
            <a:off x="8644466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422B3B-AE7E-4401-BA0E-399C56D6554D}"/>
              </a:ext>
            </a:extLst>
          </p:cNvPr>
          <p:cNvSpPr/>
          <p:nvPr/>
        </p:nvSpPr>
        <p:spPr>
          <a:xfrm>
            <a:off x="10193867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19C9B3-4CEF-47DF-83BA-0B6E00E4D2A6}"/>
              </a:ext>
            </a:extLst>
          </p:cNvPr>
          <p:cNvSpPr/>
          <p:nvPr/>
        </p:nvSpPr>
        <p:spPr>
          <a:xfrm>
            <a:off x="10193862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022E13-A541-49D6-90EB-2071F49F6820}"/>
              </a:ext>
            </a:extLst>
          </p:cNvPr>
          <p:cNvSpPr/>
          <p:nvPr/>
        </p:nvSpPr>
        <p:spPr>
          <a:xfrm>
            <a:off x="10193862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6.25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A24D18-9B6C-4A67-BFDD-0C30304C2B80}"/>
              </a:ext>
            </a:extLst>
          </p:cNvPr>
          <p:cNvSpPr/>
          <p:nvPr/>
        </p:nvSpPr>
        <p:spPr>
          <a:xfrm>
            <a:off x="10193862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2.25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E37AEC-EAF1-4AB4-9E2E-AA349D235B26}"/>
              </a:ext>
            </a:extLst>
          </p:cNvPr>
          <p:cNvSpPr/>
          <p:nvPr/>
        </p:nvSpPr>
        <p:spPr>
          <a:xfrm>
            <a:off x="10193862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9D30A8-7F09-4142-B29C-2487556D52C7}"/>
              </a:ext>
            </a:extLst>
          </p:cNvPr>
          <p:cNvSpPr/>
          <p:nvPr/>
        </p:nvSpPr>
        <p:spPr>
          <a:xfrm>
            <a:off x="10193862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1EFEE9-DBA5-4093-8415-17CD2EBEAFA4}"/>
              </a:ext>
            </a:extLst>
          </p:cNvPr>
          <p:cNvSpPr/>
          <p:nvPr/>
        </p:nvSpPr>
        <p:spPr>
          <a:xfrm>
            <a:off x="8644464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Sum, </a:t>
            </a:r>
            <a:r>
              <a:rPr lang="el-GR" sz="1600" dirty="0">
                <a:solidFill>
                  <a:schemeClr val="tx1"/>
                </a:solidFill>
                <a:latin typeface="LM Roman 10" panose="00000500000000000000" pitchFamily="50" charset="0"/>
              </a:rPr>
              <a:t>Σ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DAE2C1-36C1-43B6-B93F-4483F90F7772}"/>
              </a:ext>
            </a:extLst>
          </p:cNvPr>
          <p:cNvSpPr/>
          <p:nvPr/>
        </p:nvSpPr>
        <p:spPr>
          <a:xfrm>
            <a:off x="10193862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43.5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01F948-E70F-404B-A312-1EB9BBD0AF66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8060267" y="1740956"/>
            <a:ext cx="838198" cy="1203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B2C8F5-F1B2-4700-A186-98E61D3DE95E}"/>
              </a:ext>
            </a:extLst>
          </p:cNvPr>
          <p:cNvSpPr txBox="1"/>
          <p:nvPr/>
        </p:nvSpPr>
        <p:spPr>
          <a:xfrm>
            <a:off x="7476065" y="1094625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If ranks are equal, take the average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EC7ABB-6E3E-4CEC-B89E-58270F4C8B84}"/>
              </a:ext>
            </a:extLst>
          </p:cNvPr>
          <p:cNvSpPr txBox="1"/>
          <p:nvPr/>
        </p:nvSpPr>
        <p:spPr>
          <a:xfrm>
            <a:off x="4491565" y="110609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Rank by increasing order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7B7279-8B4F-4EBE-99BC-68CEA62A5F39}"/>
              </a:ext>
            </a:extLst>
          </p:cNvPr>
          <p:cNvCxnSpPr>
            <a:cxnSpLocks/>
            <a:stCxn id="44" idx="2"/>
            <a:endCxn id="10" idx="0"/>
          </p:cNvCxnSpPr>
          <p:nvPr/>
        </p:nvCxnSpPr>
        <p:spPr>
          <a:xfrm flipH="1">
            <a:off x="3799040" y="1475428"/>
            <a:ext cx="2114925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34BFFAD-DC81-4540-A18F-AD9C1D189743}"/>
              </a:ext>
            </a:extLst>
          </p:cNvPr>
          <p:cNvCxnSpPr>
            <a:cxnSpLocks/>
            <a:stCxn id="44" idx="2"/>
            <a:endCxn id="22" idx="0"/>
          </p:cNvCxnSpPr>
          <p:nvPr/>
        </p:nvCxnSpPr>
        <p:spPr>
          <a:xfrm>
            <a:off x="5913965" y="1475428"/>
            <a:ext cx="1761072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57A34FC-9D3C-4C12-AE30-7ECCAFD7F820}"/>
              </a:ext>
            </a:extLst>
          </p:cNvPr>
          <p:cNvCxnSpPr/>
          <p:nvPr/>
        </p:nvCxnSpPr>
        <p:spPr>
          <a:xfrm flipH="1">
            <a:off x="3386667" y="5909733"/>
            <a:ext cx="201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AA908B6-DC47-4AAD-BCDF-2F09A3E69E29}"/>
              </a:ext>
            </a:extLst>
          </p:cNvPr>
          <p:cNvSpPr txBox="1"/>
          <p:nvPr/>
        </p:nvSpPr>
        <p:spPr>
          <a:xfrm>
            <a:off x="5295896" y="5555790"/>
            <a:ext cx="87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2F035C5-434D-4F44-A27C-F49302C1F9AE}"/>
              </a:ext>
            </a:extLst>
          </p:cNvPr>
          <p:cNvCxnSpPr>
            <a:cxnSpLocks/>
          </p:cNvCxnSpPr>
          <p:nvPr/>
        </p:nvCxnSpPr>
        <p:spPr>
          <a:xfrm>
            <a:off x="6066367" y="5909733"/>
            <a:ext cx="20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41B11AD-07D9-4FEB-B879-C20A16186D72}"/>
              </a:ext>
            </a:extLst>
          </p:cNvPr>
          <p:cNvSpPr txBox="1"/>
          <p:nvPr/>
        </p:nvSpPr>
        <p:spPr>
          <a:xfrm>
            <a:off x="1446862" y="5555790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negative correlation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31692-EEA1-4004-AEFC-673248BB8CA7}"/>
              </a:ext>
            </a:extLst>
          </p:cNvPr>
          <p:cNvSpPr txBox="1"/>
          <p:nvPr/>
        </p:nvSpPr>
        <p:spPr>
          <a:xfrm>
            <a:off x="8060267" y="5586567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positive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88F59D-D72C-4C61-81FF-35BB140B6AF8}"/>
                  </a:ext>
                </a:extLst>
              </p:cNvPr>
              <p:cNvSpPr txBox="1"/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Latin Modern Math" panose="02000503000000000000" pitchFamily="50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GB" dirty="0">
                    <a:latin typeface="LM Roman 10" panose="00000500000000000000" pitchFamily="50" charset="0"/>
                  </a:rPr>
                  <a:t>1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88F59D-D72C-4C61-81FF-35BB140B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8584F2CB-4E3D-47D2-98CD-9F88D3DE2870}"/>
              </a:ext>
            </a:extLst>
          </p:cNvPr>
          <p:cNvSpPr txBox="1"/>
          <p:nvPr/>
        </p:nvSpPr>
        <p:spPr>
          <a:xfrm>
            <a:off x="6944779" y="5598975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646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37C0F8-8AB2-4D58-96DE-3A36CEF82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43"/>
          <a:stretch/>
        </p:blipFill>
        <p:spPr>
          <a:xfrm>
            <a:off x="2295550" y="5189588"/>
            <a:ext cx="3119071" cy="1487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BAF55A-2887-4FA3-957B-34489EA5D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76"/>
          <a:stretch/>
        </p:blipFill>
        <p:spPr>
          <a:xfrm>
            <a:off x="5753287" y="5189588"/>
            <a:ext cx="3116664" cy="148747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4D96EDE-112B-4B92-BF12-0FE93A409658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4170982" y="3825038"/>
            <a:ext cx="1048654" cy="16804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2925D12-6CAC-4E64-94A0-F1678260D8E3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899248" y="3777217"/>
            <a:ext cx="1048654" cy="177608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32E9095-3FA5-4AEA-A384-0A924D0323EC}"/>
              </a:ext>
            </a:extLst>
          </p:cNvPr>
          <p:cNvSpPr txBox="1"/>
          <p:nvPr/>
        </p:nvSpPr>
        <p:spPr>
          <a:xfrm>
            <a:off x="5542777" y="4162049"/>
            <a:ext cx="1442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Construct directed node graphs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61B02E-0C95-47E3-8E0D-38C19A1DC32D}"/>
              </a:ext>
            </a:extLst>
          </p:cNvPr>
          <p:cNvSpPr txBox="1"/>
          <p:nvPr/>
        </p:nvSpPr>
        <p:spPr>
          <a:xfrm>
            <a:off x="2194845" y="4665260"/>
            <a:ext cx="1442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Create origin-destination matrices between </a:t>
            </a:r>
          </a:p>
        </p:txBody>
      </p:sp>
    </p:spTree>
    <p:extLst>
      <p:ext uri="{BB962C8B-B14F-4D97-AF65-F5344CB8AC3E}">
        <p14:creationId xmlns:p14="http://schemas.microsoft.com/office/powerpoint/2010/main" val="118682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51D05A-F015-4C11-9144-118520ADBA4A}"/>
              </a:ext>
            </a:extLst>
          </p:cNvPr>
          <p:cNvSpPr txBox="1"/>
          <p:nvPr/>
        </p:nvSpPr>
        <p:spPr>
          <a:xfrm>
            <a:off x="894541" y="1371370"/>
            <a:ext cx="302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Parking facility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F1DE-857A-49BF-ACDE-FD5031BA94DB}"/>
              </a:ext>
            </a:extLst>
          </p:cNvPr>
          <p:cNvSpPr/>
          <p:nvPr/>
        </p:nvSpPr>
        <p:spPr>
          <a:xfrm>
            <a:off x="1727734" y="3431373"/>
            <a:ext cx="360000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50AD5-E7E3-4D7E-AD79-B7EFCCB488D5}"/>
              </a:ext>
            </a:extLst>
          </p:cNvPr>
          <p:cNvSpPr/>
          <p:nvPr/>
        </p:nvSpPr>
        <p:spPr>
          <a:xfrm>
            <a:off x="2789794" y="2351373"/>
            <a:ext cx="360000" cy="21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D14C4-42E9-4F4D-9258-D46FEC3B3325}"/>
              </a:ext>
            </a:extLst>
          </p:cNvPr>
          <p:cNvSpPr txBox="1"/>
          <p:nvPr/>
        </p:nvSpPr>
        <p:spPr>
          <a:xfrm>
            <a:off x="1430331" y="4511373"/>
            <a:ext cx="978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6DFC1-44DF-4DA5-9A5E-BA2D0628CD29}"/>
              </a:ext>
            </a:extLst>
          </p:cNvPr>
          <p:cNvSpPr txBox="1"/>
          <p:nvPr/>
        </p:nvSpPr>
        <p:spPr>
          <a:xfrm>
            <a:off x="2401413" y="4511373"/>
            <a:ext cx="1136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Demand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83F60-F67F-423D-A7B2-B21BC262AECE}"/>
              </a:ext>
            </a:extLst>
          </p:cNvPr>
          <p:cNvSpPr txBox="1"/>
          <p:nvPr/>
        </p:nvSpPr>
        <p:spPr>
          <a:xfrm>
            <a:off x="1447249" y="3062041"/>
            <a:ext cx="92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B046-BF30-46E7-9E35-BD52A68E9777}"/>
              </a:ext>
            </a:extLst>
          </p:cNvPr>
          <p:cNvSpPr txBox="1"/>
          <p:nvPr/>
        </p:nvSpPr>
        <p:spPr>
          <a:xfrm>
            <a:off x="2600149" y="1942440"/>
            <a:ext cx="739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83040-5660-48BF-8731-9C38F404B860}"/>
              </a:ext>
            </a:extLst>
          </p:cNvPr>
          <p:cNvSpPr txBox="1"/>
          <p:nvPr/>
        </p:nvSpPr>
        <p:spPr>
          <a:xfrm>
            <a:off x="708075" y="4990110"/>
            <a:ext cx="3400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SDR ratio: </a:t>
            </a:r>
            <a:r>
              <a:rPr lang="en-GB" sz="2000" b="1" dirty="0">
                <a:solidFill>
                  <a:srgbClr val="C00000"/>
                </a:solidFill>
                <a:latin typeface="LM Roman 10" panose="00000500000000000000" pitchFamily="50" charset="0"/>
              </a:rPr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AB67F-5D4E-4F9B-9AA0-D4C2508A151B}"/>
              </a:ext>
            </a:extLst>
          </p:cNvPr>
          <p:cNvSpPr txBox="1"/>
          <p:nvPr/>
        </p:nvSpPr>
        <p:spPr>
          <a:xfrm>
            <a:off x="7324485" y="1368997"/>
            <a:ext cx="302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Parking facility 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4AFA2-005F-47C9-B638-D04F22BFD524}"/>
              </a:ext>
            </a:extLst>
          </p:cNvPr>
          <p:cNvSpPr/>
          <p:nvPr/>
        </p:nvSpPr>
        <p:spPr>
          <a:xfrm>
            <a:off x="8157678" y="2349000"/>
            <a:ext cx="360000" cy="21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9C7768-EDB0-4B0D-87D1-5A5793061647}"/>
              </a:ext>
            </a:extLst>
          </p:cNvPr>
          <p:cNvSpPr/>
          <p:nvPr/>
        </p:nvSpPr>
        <p:spPr>
          <a:xfrm>
            <a:off x="9219738" y="3429000"/>
            <a:ext cx="360000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656F-D02C-4045-BB2D-89D246921241}"/>
              </a:ext>
            </a:extLst>
          </p:cNvPr>
          <p:cNvSpPr txBox="1"/>
          <p:nvPr/>
        </p:nvSpPr>
        <p:spPr>
          <a:xfrm>
            <a:off x="7860275" y="4509000"/>
            <a:ext cx="978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Supply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38A7A-E21E-4F04-8AA8-DCBECBD7F506}"/>
              </a:ext>
            </a:extLst>
          </p:cNvPr>
          <p:cNvSpPr txBox="1"/>
          <p:nvPr/>
        </p:nvSpPr>
        <p:spPr>
          <a:xfrm>
            <a:off x="8831357" y="4509000"/>
            <a:ext cx="1136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Demand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99A11-B368-4DCE-8181-079AB85A6389}"/>
              </a:ext>
            </a:extLst>
          </p:cNvPr>
          <p:cNvSpPr txBox="1"/>
          <p:nvPr/>
        </p:nvSpPr>
        <p:spPr>
          <a:xfrm>
            <a:off x="7877193" y="1940067"/>
            <a:ext cx="92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200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1B604-085A-43A3-8CB4-940ED7F7D7B9}"/>
              </a:ext>
            </a:extLst>
          </p:cNvPr>
          <p:cNvSpPr txBox="1"/>
          <p:nvPr/>
        </p:nvSpPr>
        <p:spPr>
          <a:xfrm>
            <a:off x="9030093" y="3059668"/>
            <a:ext cx="739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21706-8A2E-4800-834A-910361A8BDCE}"/>
              </a:ext>
            </a:extLst>
          </p:cNvPr>
          <p:cNvSpPr txBox="1"/>
          <p:nvPr/>
        </p:nvSpPr>
        <p:spPr>
          <a:xfrm>
            <a:off x="7138019" y="4987737"/>
            <a:ext cx="3400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SDR ratio: </a:t>
            </a:r>
            <a:r>
              <a:rPr lang="en-GB" sz="2000" b="1" dirty="0">
                <a:solidFill>
                  <a:srgbClr val="00B050"/>
                </a:solidFill>
                <a:latin typeface="LM Roman 10" panose="00000500000000000000" pitchFamily="50" charset="0"/>
              </a:rPr>
              <a:t>2.0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158ECA-7233-4ACC-B502-D96AEBA2B268}"/>
              </a:ext>
            </a:extLst>
          </p:cNvPr>
          <p:cNvSpPr txBox="1"/>
          <p:nvPr/>
        </p:nvSpPr>
        <p:spPr>
          <a:xfrm>
            <a:off x="1066557" y="5387847"/>
            <a:ext cx="2683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LM Roman 10" panose="00000500000000000000" pitchFamily="50" charset="0"/>
              </a:rPr>
              <a:t>Inadequate supply</a:t>
            </a:r>
          </a:p>
          <a:p>
            <a:pPr algn="ctr"/>
            <a:r>
              <a:rPr lang="en-GB" sz="2000" dirty="0">
                <a:solidFill>
                  <a:srgbClr val="C00000"/>
                </a:solidFill>
                <a:latin typeface="LM Roman 10" panose="00000500000000000000" pitchFamily="50" charset="0"/>
              </a:rPr>
              <a:t>inaccessible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EAD6A-EB29-4D82-9E93-743B4E0870D0}"/>
              </a:ext>
            </a:extLst>
          </p:cNvPr>
          <p:cNvSpPr txBox="1"/>
          <p:nvPr/>
        </p:nvSpPr>
        <p:spPr>
          <a:xfrm>
            <a:off x="7472681" y="5387847"/>
            <a:ext cx="2731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00B050"/>
                </a:solidFill>
                <a:latin typeface="LM Roman 10" panose="00000500000000000000" pitchFamily="50" charset="0"/>
              </a:rPr>
              <a:t>Adequate supply</a:t>
            </a:r>
          </a:p>
          <a:p>
            <a:pPr algn="ctr"/>
            <a:r>
              <a:rPr lang="en-GB" sz="2000" dirty="0">
                <a:solidFill>
                  <a:srgbClr val="00B050"/>
                </a:solidFill>
                <a:latin typeface="LM Roman 10" panose="00000500000000000000" pitchFamily="50" charset="0"/>
              </a:rPr>
              <a:t>accessible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F2CF413-7EDF-4164-9A7E-120855FE4C64}"/>
              </a:ext>
            </a:extLst>
          </p:cNvPr>
          <p:cNvSpPr/>
          <p:nvPr/>
        </p:nvSpPr>
        <p:spPr>
          <a:xfrm>
            <a:off x="4042371" y="3295588"/>
            <a:ext cx="3400755" cy="400111"/>
          </a:xfrm>
          <a:prstGeom prst="rightArrow">
            <a:avLst>
              <a:gd name="adj1" fmla="val 35566"/>
              <a:gd name="adj2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5297E5-3927-44BC-967B-6FFB64F14103}"/>
              </a:ext>
            </a:extLst>
          </p:cNvPr>
          <p:cNvSpPr txBox="1"/>
          <p:nvPr/>
        </p:nvSpPr>
        <p:spPr>
          <a:xfrm>
            <a:off x="3974237" y="2364704"/>
            <a:ext cx="33589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0070C0"/>
                </a:solidFill>
                <a:latin typeface="LM Roman 10" panose="00000500000000000000" pitchFamily="50" charset="0"/>
              </a:rPr>
              <a:t>Consumers generally prefer facilities with greater availability of services</a:t>
            </a:r>
            <a:endParaRPr lang="en-GB" sz="2000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892627-2A4B-490D-93BA-50FBB2E97D21}"/>
              </a:ext>
            </a:extLst>
          </p:cNvPr>
          <p:cNvSpPr txBox="1"/>
          <p:nvPr/>
        </p:nvSpPr>
        <p:spPr>
          <a:xfrm>
            <a:off x="3964180" y="3547424"/>
            <a:ext cx="3358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0070C0"/>
                </a:solidFill>
                <a:latin typeface="LM Roman 10" panose="00000500000000000000" pitchFamily="50" charset="0"/>
              </a:rPr>
              <a:t>Movement of vehicles</a:t>
            </a:r>
            <a:endParaRPr lang="en-GB" sz="2000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8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31ECD63-E876-43FB-B166-DAD33C13721A}"/>
              </a:ext>
            </a:extLst>
          </p:cNvPr>
          <p:cNvCxnSpPr/>
          <p:nvPr/>
        </p:nvCxnSpPr>
        <p:spPr>
          <a:xfrm>
            <a:off x="5499124" y="4733849"/>
            <a:ext cx="0" cy="36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D2F14C-1463-4843-A40F-D12572C2B43F}"/>
              </a:ext>
            </a:extLst>
          </p:cNvPr>
          <p:cNvSpPr/>
          <p:nvPr/>
        </p:nvSpPr>
        <p:spPr>
          <a:xfrm>
            <a:off x="2432902" y="1668982"/>
            <a:ext cx="3066222" cy="3064868"/>
          </a:xfrm>
          <a:custGeom>
            <a:avLst/>
            <a:gdLst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61675"/>
              <a:gd name="connsiteY0" fmla="*/ 0 h 3695307"/>
              <a:gd name="connsiteX1" fmla="*/ 2187020 w 3261675"/>
              <a:gd name="connsiteY1" fmla="*/ 1725104 h 3695307"/>
              <a:gd name="connsiteX2" fmla="*/ 3261675 w 3261675"/>
              <a:gd name="connsiteY2" fmla="*/ 3695307 h 3695307"/>
              <a:gd name="connsiteX0" fmla="*/ 0 w 3261675"/>
              <a:gd name="connsiteY0" fmla="*/ 0 h 3695307"/>
              <a:gd name="connsiteX1" fmla="*/ 1904216 w 3261675"/>
              <a:gd name="connsiteY1" fmla="*/ 1357459 h 3695307"/>
              <a:gd name="connsiteX2" fmla="*/ 3261675 w 3261675"/>
              <a:gd name="connsiteY2" fmla="*/ 3695307 h 3695307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222" h="3064868">
                <a:moveTo>
                  <a:pt x="0" y="0"/>
                </a:moveTo>
                <a:cubicBezTo>
                  <a:pt x="653591" y="88769"/>
                  <a:pt x="1062088" y="318940"/>
                  <a:pt x="1904216" y="1357459"/>
                </a:cubicBezTo>
                <a:cubicBezTo>
                  <a:pt x="2605313" y="2315565"/>
                  <a:pt x="2647711" y="2437134"/>
                  <a:pt x="3066222" y="306486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574DB-2127-4D90-B9D1-4A5C52D2370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432902" y="1668982"/>
            <a:ext cx="0" cy="3064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18519-B81A-4D92-81AE-6FD2D8C6F669}"/>
              </a:ext>
            </a:extLst>
          </p:cNvPr>
          <p:cNvCxnSpPr>
            <a:cxnSpLocks/>
          </p:cNvCxnSpPr>
          <p:nvPr/>
        </p:nvCxnSpPr>
        <p:spPr>
          <a:xfrm flipH="1">
            <a:off x="2432903" y="4733850"/>
            <a:ext cx="4765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4AA108-946A-408F-9C97-7D7210B195AF}"/>
              </a:ext>
            </a:extLst>
          </p:cNvPr>
          <p:cNvSpPr txBox="1"/>
          <p:nvPr/>
        </p:nvSpPr>
        <p:spPr>
          <a:xfrm>
            <a:off x="1591164" y="1356747"/>
            <a:ext cx="1683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Parking Facility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52B251-7D2B-48AE-A837-3CB0EA3E4EC8}"/>
              </a:ext>
            </a:extLst>
          </p:cNvPr>
          <p:cNvSpPr txBox="1"/>
          <p:nvPr/>
        </p:nvSpPr>
        <p:spPr>
          <a:xfrm rot="16200000">
            <a:off x="1429750" y="2968353"/>
            <a:ext cx="15754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Probability of driver using parking facility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BE74D30D-02C6-46A8-ADBB-285B36964967}"/>
              </a:ext>
            </a:extLst>
          </p:cNvPr>
          <p:cNvSpPr/>
          <p:nvPr/>
        </p:nvSpPr>
        <p:spPr>
          <a:xfrm rot="8214852">
            <a:off x="4031374" y="1984520"/>
            <a:ext cx="124137" cy="931387"/>
          </a:xfrm>
          <a:prstGeom prst="downArrow">
            <a:avLst>
              <a:gd name="adj1" fmla="val 39159"/>
              <a:gd name="adj2" fmla="val 663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1C50AB2-DCB8-439E-90E0-FE4AF61592CE}"/>
              </a:ext>
            </a:extLst>
          </p:cNvPr>
          <p:cNvSpPr txBox="1"/>
          <p:nvPr/>
        </p:nvSpPr>
        <p:spPr>
          <a:xfrm>
            <a:off x="3717111" y="2053864"/>
            <a:ext cx="12701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00B050"/>
                </a:solidFill>
                <a:latin typeface="LM Roman 10" panose="00000500000000000000" pitchFamily="50" charset="0"/>
              </a:rPr>
              <a:t>Decreasing friction of distance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367779C-3FC0-4CB4-BA64-7AD3FA11143B}"/>
              </a:ext>
            </a:extLst>
          </p:cNvPr>
          <p:cNvSpPr txBox="1"/>
          <p:nvPr/>
        </p:nvSpPr>
        <p:spPr>
          <a:xfrm>
            <a:off x="5391522" y="4828502"/>
            <a:ext cx="198539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Driver unwilling to use facility beyond catchment distance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CB4D49-62D4-4C93-ABB9-DADEF0597780}"/>
              </a:ext>
            </a:extLst>
          </p:cNvPr>
          <p:cNvCxnSpPr/>
          <p:nvPr/>
        </p:nvCxnSpPr>
        <p:spPr>
          <a:xfrm>
            <a:off x="2432902" y="4733849"/>
            <a:ext cx="0" cy="36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29C4274-92B2-4F56-A1A0-51EFF702AF46}"/>
              </a:ext>
            </a:extLst>
          </p:cNvPr>
          <p:cNvCxnSpPr>
            <a:cxnSpLocks/>
          </p:cNvCxnSpPr>
          <p:nvPr/>
        </p:nvCxnSpPr>
        <p:spPr>
          <a:xfrm>
            <a:off x="2432902" y="5073650"/>
            <a:ext cx="306622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8BE0F03-81CD-4756-809B-D6D12DF172FC}"/>
              </a:ext>
            </a:extLst>
          </p:cNvPr>
          <p:cNvSpPr txBox="1"/>
          <p:nvPr/>
        </p:nvSpPr>
        <p:spPr>
          <a:xfrm>
            <a:off x="2776152" y="4861676"/>
            <a:ext cx="22806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Service catchment distance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59889DD5-B546-42C3-9267-FDB08F270DA6}"/>
              </a:ext>
            </a:extLst>
          </p:cNvPr>
          <p:cNvSpPr/>
          <p:nvPr/>
        </p:nvSpPr>
        <p:spPr>
          <a:xfrm rot="16200000">
            <a:off x="6322152" y="4267168"/>
            <a:ext cx="124137" cy="931387"/>
          </a:xfrm>
          <a:prstGeom prst="downArrow">
            <a:avLst>
              <a:gd name="adj1" fmla="val 39159"/>
              <a:gd name="adj2" fmla="val 6630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5EBC6F0-1350-443A-BAAD-6B7B244E53EE}"/>
              </a:ext>
            </a:extLst>
          </p:cNvPr>
          <p:cNvSpPr txBox="1"/>
          <p:nvPr/>
        </p:nvSpPr>
        <p:spPr>
          <a:xfrm>
            <a:off x="5473875" y="4025735"/>
            <a:ext cx="17903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More likely to find another closer parking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90066-0B4D-4299-8EB5-7200A86D50FD}"/>
              </a:ext>
            </a:extLst>
          </p:cNvPr>
          <p:cNvSpPr txBox="1"/>
          <p:nvPr/>
        </p:nvSpPr>
        <p:spPr>
          <a:xfrm>
            <a:off x="2863790" y="2316908"/>
            <a:ext cx="116033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B050"/>
                </a:solidFill>
                <a:latin typeface="LM Roman 10" panose="00000500000000000000" pitchFamily="50" charset="0"/>
              </a:rPr>
              <a:t>Increasingly likely to use parking facility</a:t>
            </a:r>
          </a:p>
        </p:txBody>
      </p:sp>
    </p:spTree>
    <p:extLst>
      <p:ext uri="{BB962C8B-B14F-4D97-AF65-F5344CB8AC3E}">
        <p14:creationId xmlns:p14="http://schemas.microsoft.com/office/powerpoint/2010/main" val="3826813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31ECD63-E876-43FB-B166-DAD33C13721A}"/>
              </a:ext>
            </a:extLst>
          </p:cNvPr>
          <p:cNvCxnSpPr>
            <a:cxnSpLocks/>
          </p:cNvCxnSpPr>
          <p:nvPr/>
        </p:nvCxnSpPr>
        <p:spPr>
          <a:xfrm>
            <a:off x="5499124" y="4733849"/>
            <a:ext cx="0" cy="108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D2F14C-1463-4843-A40F-D12572C2B43F}"/>
              </a:ext>
            </a:extLst>
          </p:cNvPr>
          <p:cNvSpPr/>
          <p:nvPr/>
        </p:nvSpPr>
        <p:spPr>
          <a:xfrm>
            <a:off x="2432902" y="1668982"/>
            <a:ext cx="3066222" cy="3064868"/>
          </a:xfrm>
          <a:custGeom>
            <a:avLst/>
            <a:gdLst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61675"/>
              <a:gd name="connsiteY0" fmla="*/ 0 h 3695307"/>
              <a:gd name="connsiteX1" fmla="*/ 2187020 w 3261675"/>
              <a:gd name="connsiteY1" fmla="*/ 1725104 h 3695307"/>
              <a:gd name="connsiteX2" fmla="*/ 3261675 w 3261675"/>
              <a:gd name="connsiteY2" fmla="*/ 3695307 h 3695307"/>
              <a:gd name="connsiteX0" fmla="*/ 0 w 3261675"/>
              <a:gd name="connsiteY0" fmla="*/ 0 h 3695307"/>
              <a:gd name="connsiteX1" fmla="*/ 1904216 w 3261675"/>
              <a:gd name="connsiteY1" fmla="*/ 1357459 h 3695307"/>
              <a:gd name="connsiteX2" fmla="*/ 3261675 w 3261675"/>
              <a:gd name="connsiteY2" fmla="*/ 3695307 h 3695307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222" h="3064868">
                <a:moveTo>
                  <a:pt x="0" y="0"/>
                </a:moveTo>
                <a:cubicBezTo>
                  <a:pt x="653591" y="88769"/>
                  <a:pt x="1062088" y="318940"/>
                  <a:pt x="1904216" y="1357459"/>
                </a:cubicBezTo>
                <a:cubicBezTo>
                  <a:pt x="2605313" y="2315565"/>
                  <a:pt x="2647711" y="2437134"/>
                  <a:pt x="3066222" y="3064868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574DB-2127-4D90-B9D1-4A5C52D2370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432902" y="1668982"/>
            <a:ext cx="0" cy="3064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18519-B81A-4D92-81AE-6FD2D8C6F669}"/>
              </a:ext>
            </a:extLst>
          </p:cNvPr>
          <p:cNvCxnSpPr>
            <a:cxnSpLocks/>
          </p:cNvCxnSpPr>
          <p:nvPr/>
        </p:nvCxnSpPr>
        <p:spPr>
          <a:xfrm flipH="1">
            <a:off x="2432904" y="4733850"/>
            <a:ext cx="4513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4AA108-946A-408F-9C97-7D7210B195AF}"/>
              </a:ext>
            </a:extLst>
          </p:cNvPr>
          <p:cNvSpPr txBox="1"/>
          <p:nvPr/>
        </p:nvSpPr>
        <p:spPr>
          <a:xfrm>
            <a:off x="1591164" y="1356747"/>
            <a:ext cx="1683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Parking Facility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52B251-7D2B-48AE-A837-3CB0EA3E4EC8}"/>
              </a:ext>
            </a:extLst>
          </p:cNvPr>
          <p:cNvSpPr txBox="1"/>
          <p:nvPr/>
        </p:nvSpPr>
        <p:spPr>
          <a:xfrm rot="16200000">
            <a:off x="1304860" y="2932450"/>
            <a:ext cx="18332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Probability of population </a:t>
            </a:r>
            <a:r>
              <a:rPr lang="en-GB" sz="1100" dirty="0" err="1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acessing</a:t>
            </a:r>
            <a:r>
              <a:rPr lang="en-GB" sz="11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 parking facility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BE74D30D-02C6-46A8-ADBB-285B36964967}"/>
              </a:ext>
            </a:extLst>
          </p:cNvPr>
          <p:cNvSpPr/>
          <p:nvPr/>
        </p:nvSpPr>
        <p:spPr>
          <a:xfrm rot="8733345">
            <a:off x="3293077" y="1827684"/>
            <a:ext cx="124137" cy="931387"/>
          </a:xfrm>
          <a:prstGeom prst="downArrow">
            <a:avLst>
              <a:gd name="adj1" fmla="val 39159"/>
              <a:gd name="adj2" fmla="val 663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1C50AB2-DCB8-439E-90E0-FE4AF61592CE}"/>
              </a:ext>
            </a:extLst>
          </p:cNvPr>
          <p:cNvSpPr txBox="1"/>
          <p:nvPr/>
        </p:nvSpPr>
        <p:spPr>
          <a:xfrm>
            <a:off x="3115067" y="1871398"/>
            <a:ext cx="102389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00B050"/>
                </a:solidFill>
                <a:latin typeface="LM Roman 10" panose="00000500000000000000" pitchFamily="50" charset="0"/>
              </a:rPr>
              <a:t>Decreasing friction of distance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CB4D49-62D4-4C93-ABB9-DADEF0597780}"/>
              </a:ext>
            </a:extLst>
          </p:cNvPr>
          <p:cNvCxnSpPr/>
          <p:nvPr/>
        </p:nvCxnSpPr>
        <p:spPr>
          <a:xfrm>
            <a:off x="2432902" y="4733849"/>
            <a:ext cx="0" cy="108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29C4274-92B2-4F56-A1A0-51EFF702AF46}"/>
              </a:ext>
            </a:extLst>
          </p:cNvPr>
          <p:cNvCxnSpPr>
            <a:cxnSpLocks/>
          </p:cNvCxnSpPr>
          <p:nvPr/>
        </p:nvCxnSpPr>
        <p:spPr>
          <a:xfrm>
            <a:off x="2432902" y="5645150"/>
            <a:ext cx="306622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8BE0F03-81CD-4756-809B-D6D12DF172FC}"/>
              </a:ext>
            </a:extLst>
          </p:cNvPr>
          <p:cNvSpPr txBox="1"/>
          <p:nvPr/>
        </p:nvSpPr>
        <p:spPr>
          <a:xfrm>
            <a:off x="2776152" y="5433176"/>
            <a:ext cx="22806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Service catchment distance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AF2AA07-8B1F-48C4-9408-2E25C9A1B619}"/>
              </a:ext>
            </a:extLst>
          </p:cNvPr>
          <p:cNvSpPr/>
          <p:nvPr/>
        </p:nvSpPr>
        <p:spPr>
          <a:xfrm>
            <a:off x="2432901" y="1668980"/>
            <a:ext cx="1854619" cy="3064868"/>
          </a:xfrm>
          <a:custGeom>
            <a:avLst/>
            <a:gdLst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139885 w 3299382"/>
              <a:gd name="connsiteY1" fmla="*/ 2045616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99382"/>
              <a:gd name="connsiteY0" fmla="*/ 0 h 3742441"/>
              <a:gd name="connsiteX1" fmla="*/ 2224727 w 3299382"/>
              <a:gd name="connsiteY1" fmla="*/ 1772238 h 3742441"/>
              <a:gd name="connsiteX2" fmla="*/ 3299382 w 3299382"/>
              <a:gd name="connsiteY2" fmla="*/ 3742441 h 3742441"/>
              <a:gd name="connsiteX0" fmla="*/ 0 w 3261675"/>
              <a:gd name="connsiteY0" fmla="*/ 0 h 3695307"/>
              <a:gd name="connsiteX1" fmla="*/ 2187020 w 3261675"/>
              <a:gd name="connsiteY1" fmla="*/ 1725104 h 3695307"/>
              <a:gd name="connsiteX2" fmla="*/ 3261675 w 3261675"/>
              <a:gd name="connsiteY2" fmla="*/ 3695307 h 3695307"/>
              <a:gd name="connsiteX0" fmla="*/ 0 w 3261675"/>
              <a:gd name="connsiteY0" fmla="*/ 0 h 3695307"/>
              <a:gd name="connsiteX1" fmla="*/ 1904216 w 3261675"/>
              <a:gd name="connsiteY1" fmla="*/ 1357459 h 3695307"/>
              <a:gd name="connsiteX2" fmla="*/ 3261675 w 3261675"/>
              <a:gd name="connsiteY2" fmla="*/ 3695307 h 3695307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26005"/>
              <a:gd name="connsiteY0" fmla="*/ 0 h 3054284"/>
              <a:gd name="connsiteX1" fmla="*/ 1904216 w 3026005"/>
              <a:gd name="connsiteY1" fmla="*/ 1357459 h 3054284"/>
              <a:gd name="connsiteX2" fmla="*/ 3026005 w 3026005"/>
              <a:gd name="connsiteY2" fmla="*/ 3054284 h 3054284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  <a:gd name="connsiteX0" fmla="*/ 0 w 3066222"/>
              <a:gd name="connsiteY0" fmla="*/ 0 h 3064868"/>
              <a:gd name="connsiteX1" fmla="*/ 1904216 w 3066222"/>
              <a:gd name="connsiteY1" fmla="*/ 1357459 h 3064868"/>
              <a:gd name="connsiteX2" fmla="*/ 3066222 w 3066222"/>
              <a:gd name="connsiteY2" fmla="*/ 3064868 h 306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6222" h="3064868">
                <a:moveTo>
                  <a:pt x="0" y="0"/>
                </a:moveTo>
                <a:cubicBezTo>
                  <a:pt x="653591" y="88769"/>
                  <a:pt x="1062088" y="318940"/>
                  <a:pt x="1904216" y="1357459"/>
                </a:cubicBezTo>
                <a:cubicBezTo>
                  <a:pt x="2605313" y="2315565"/>
                  <a:pt x="2647711" y="2437134"/>
                  <a:pt x="3066222" y="306486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EE90EA-A346-4B6C-9D5E-636C17E5528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4287520" y="4733848"/>
            <a:ext cx="4845" cy="6529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CEE7B7-856A-4D28-BA77-ECE82DDEB51B}"/>
              </a:ext>
            </a:extLst>
          </p:cNvPr>
          <p:cNvSpPr txBox="1"/>
          <p:nvPr/>
        </p:nvSpPr>
        <p:spPr>
          <a:xfrm>
            <a:off x="2699908" y="4909623"/>
            <a:ext cx="1363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Demand catchment distance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07DB00-BB8D-4CD0-8C0E-2B9B545101E1}"/>
              </a:ext>
            </a:extLst>
          </p:cNvPr>
          <p:cNvCxnSpPr>
            <a:cxnSpLocks/>
          </p:cNvCxnSpPr>
          <p:nvPr/>
        </p:nvCxnSpPr>
        <p:spPr>
          <a:xfrm>
            <a:off x="2432901" y="5314950"/>
            <a:ext cx="185461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9AED564-AF71-4B5F-85A1-6E03E1C3AE83}"/>
              </a:ext>
            </a:extLst>
          </p:cNvPr>
          <p:cNvSpPr txBox="1"/>
          <p:nvPr/>
        </p:nvSpPr>
        <p:spPr>
          <a:xfrm rot="3346235">
            <a:off x="4914775" y="4174933"/>
            <a:ext cx="8983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75000"/>
                  </a:schemeClr>
                </a:solidFill>
                <a:latin typeface="LM Roman 10" panose="00000500000000000000" pitchFamily="50" charset="0"/>
              </a:rPr>
              <a:t>Driver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93A06F-1958-4DC1-AEBD-AB1CE369D906}"/>
              </a:ext>
            </a:extLst>
          </p:cNvPr>
          <p:cNvCxnSpPr>
            <a:cxnSpLocks/>
          </p:cNvCxnSpPr>
          <p:nvPr/>
        </p:nvCxnSpPr>
        <p:spPr>
          <a:xfrm>
            <a:off x="2171813" y="5130853"/>
            <a:ext cx="46413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344FA98-D2D4-47BC-A782-49F299EFEEF5}"/>
              </a:ext>
            </a:extLst>
          </p:cNvPr>
          <p:cNvSpPr txBox="1"/>
          <p:nvPr/>
        </p:nvSpPr>
        <p:spPr>
          <a:xfrm>
            <a:off x="589192" y="4836938"/>
            <a:ext cx="159353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latin typeface="LM Roman 10" panose="00000500000000000000" pitchFamily="50" charset="0"/>
              </a:rPr>
              <a:t>Walking is slower than driving, hence lower catchment distance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C4289-4458-44DA-9A3D-5306EA3D8415}"/>
              </a:ext>
            </a:extLst>
          </p:cNvPr>
          <p:cNvSpPr/>
          <p:nvPr/>
        </p:nvSpPr>
        <p:spPr>
          <a:xfrm>
            <a:off x="2533650" y="3752851"/>
            <a:ext cx="171416" cy="98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A4933A-922F-4FFA-872F-677ED7E75CAB}"/>
              </a:ext>
            </a:extLst>
          </p:cNvPr>
          <p:cNvSpPr/>
          <p:nvPr/>
        </p:nvSpPr>
        <p:spPr>
          <a:xfrm>
            <a:off x="2752785" y="3860800"/>
            <a:ext cx="171416" cy="873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22368E-3B90-4D4B-9ABD-D0E89AEEE59F}"/>
              </a:ext>
            </a:extLst>
          </p:cNvPr>
          <p:cNvSpPr/>
          <p:nvPr/>
        </p:nvSpPr>
        <p:spPr>
          <a:xfrm>
            <a:off x="2972612" y="3556001"/>
            <a:ext cx="171416" cy="1177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708CD3-993A-47A6-BEBC-C74677FA1546}"/>
              </a:ext>
            </a:extLst>
          </p:cNvPr>
          <p:cNvSpPr/>
          <p:nvPr/>
        </p:nvSpPr>
        <p:spPr>
          <a:xfrm>
            <a:off x="3192843" y="4013200"/>
            <a:ext cx="171416" cy="7200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6FE2E5-B924-48DB-99FB-319D89DBC2A7}"/>
              </a:ext>
            </a:extLst>
          </p:cNvPr>
          <p:cNvSpPr/>
          <p:nvPr/>
        </p:nvSpPr>
        <p:spPr>
          <a:xfrm>
            <a:off x="3411978" y="4013200"/>
            <a:ext cx="171416" cy="7200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90EDF3-7E2D-4617-8A37-03510A4B4B4C}"/>
              </a:ext>
            </a:extLst>
          </p:cNvPr>
          <p:cNvSpPr/>
          <p:nvPr/>
        </p:nvSpPr>
        <p:spPr>
          <a:xfrm>
            <a:off x="5699978" y="4013200"/>
            <a:ext cx="171416" cy="720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6FABA3-62D7-4C00-BA8A-47660A6F4874}"/>
              </a:ext>
            </a:extLst>
          </p:cNvPr>
          <p:cNvSpPr/>
          <p:nvPr/>
        </p:nvSpPr>
        <p:spPr>
          <a:xfrm>
            <a:off x="5941422" y="3860800"/>
            <a:ext cx="164198" cy="872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B2EB0A-8075-46D2-BA4C-15B6E8514C62}"/>
              </a:ext>
            </a:extLst>
          </p:cNvPr>
          <p:cNvSpPr/>
          <p:nvPr/>
        </p:nvSpPr>
        <p:spPr>
          <a:xfrm>
            <a:off x="6188960" y="3653264"/>
            <a:ext cx="171415" cy="1079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6C2BB5-01AC-4C59-AC5F-79D8EC8B287E}"/>
              </a:ext>
            </a:extLst>
          </p:cNvPr>
          <p:cNvSpPr/>
          <p:nvPr/>
        </p:nvSpPr>
        <p:spPr>
          <a:xfrm>
            <a:off x="6443716" y="4152751"/>
            <a:ext cx="172800" cy="580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04E8D5-921F-4EDB-BEB8-200A8836D703}"/>
              </a:ext>
            </a:extLst>
          </p:cNvPr>
          <p:cNvSpPr txBox="1"/>
          <p:nvPr/>
        </p:nvSpPr>
        <p:spPr>
          <a:xfrm>
            <a:off x="4425962" y="2195167"/>
            <a:ext cx="12987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Population within the catchment are likely to access parking facility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FECECD20-33C4-408B-9D53-08DB242AE613}"/>
              </a:ext>
            </a:extLst>
          </p:cNvPr>
          <p:cNvSpPr/>
          <p:nvPr/>
        </p:nvSpPr>
        <p:spPr>
          <a:xfrm rot="16200000">
            <a:off x="2985911" y="2775531"/>
            <a:ext cx="162117" cy="1061426"/>
          </a:xfrm>
          <a:prstGeom prst="rightBrace">
            <a:avLst>
              <a:gd name="adj1" fmla="val 505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C6C7981-1F80-4735-B569-BEC0B0271327}"/>
              </a:ext>
            </a:extLst>
          </p:cNvPr>
          <p:cNvSpPr/>
          <p:nvPr/>
        </p:nvSpPr>
        <p:spPr>
          <a:xfrm>
            <a:off x="2533650" y="3968402"/>
            <a:ext cx="171416" cy="7646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9E00B4A-821E-439D-80BF-B01AF37A63A1}"/>
              </a:ext>
            </a:extLst>
          </p:cNvPr>
          <p:cNvSpPr/>
          <p:nvPr/>
        </p:nvSpPr>
        <p:spPr>
          <a:xfrm>
            <a:off x="2752785" y="4203700"/>
            <a:ext cx="171416" cy="529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AE35E0-9D68-45E0-80DA-9445CC692AFF}"/>
              </a:ext>
            </a:extLst>
          </p:cNvPr>
          <p:cNvSpPr/>
          <p:nvPr/>
        </p:nvSpPr>
        <p:spPr>
          <a:xfrm>
            <a:off x="2972612" y="4298602"/>
            <a:ext cx="171416" cy="4338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A420672-8C43-494F-88E2-F60C79D4A324}"/>
              </a:ext>
            </a:extLst>
          </p:cNvPr>
          <p:cNvSpPr/>
          <p:nvPr/>
        </p:nvSpPr>
        <p:spPr>
          <a:xfrm>
            <a:off x="3192843" y="4527550"/>
            <a:ext cx="171416" cy="2048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D94CF0-0650-4120-9FD9-3061D58A47FB}"/>
              </a:ext>
            </a:extLst>
          </p:cNvPr>
          <p:cNvSpPr/>
          <p:nvPr/>
        </p:nvSpPr>
        <p:spPr>
          <a:xfrm>
            <a:off x="3411978" y="4633487"/>
            <a:ext cx="171416" cy="989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5D2F05C-7B9D-4DAD-8103-A868CE65629B}"/>
              </a:ext>
            </a:extLst>
          </p:cNvPr>
          <p:cNvCxnSpPr>
            <a:cxnSpLocks/>
            <a:stCxn id="98" idx="1"/>
            <a:endCxn id="92" idx="3"/>
          </p:cNvCxnSpPr>
          <p:nvPr/>
        </p:nvCxnSpPr>
        <p:spPr>
          <a:xfrm flipH="1">
            <a:off x="3583394" y="3477830"/>
            <a:ext cx="637677" cy="120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6003A1B-2AD4-4CF8-BBE1-BE93008824BD}"/>
              </a:ext>
            </a:extLst>
          </p:cNvPr>
          <p:cNvSpPr txBox="1"/>
          <p:nvPr/>
        </p:nvSpPr>
        <p:spPr>
          <a:xfrm>
            <a:off x="4221071" y="3177748"/>
            <a:ext cx="12780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Effective demand reduced due to distance decay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60E5DA3-C7CE-4E97-A906-33962F6C89B9}"/>
              </a:ext>
            </a:extLst>
          </p:cNvPr>
          <p:cNvCxnSpPr>
            <a:cxnSpLocks/>
            <a:stCxn id="62" idx="1"/>
            <a:endCxn id="76" idx="1"/>
          </p:cNvCxnSpPr>
          <p:nvPr/>
        </p:nvCxnSpPr>
        <p:spPr>
          <a:xfrm flipV="1">
            <a:off x="3066970" y="2579888"/>
            <a:ext cx="1358992" cy="64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ight Brace 107">
            <a:extLst>
              <a:ext uri="{FF2B5EF4-FFF2-40B4-BE49-F238E27FC236}">
                <a16:creationId xmlns:a16="http://schemas.microsoft.com/office/drawing/2014/main" id="{CCF95F87-57B2-49F5-8A10-4578D7431869}"/>
              </a:ext>
            </a:extLst>
          </p:cNvPr>
          <p:cNvSpPr/>
          <p:nvPr/>
        </p:nvSpPr>
        <p:spPr>
          <a:xfrm rot="5400000">
            <a:off x="6094112" y="4366890"/>
            <a:ext cx="162117" cy="1061426"/>
          </a:xfrm>
          <a:prstGeom prst="rightBrace">
            <a:avLst>
              <a:gd name="adj1" fmla="val 505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AFE9983-1B7B-40FB-AA9A-86C48C1AED4F}"/>
              </a:ext>
            </a:extLst>
          </p:cNvPr>
          <p:cNvSpPr txBox="1"/>
          <p:nvPr/>
        </p:nvSpPr>
        <p:spPr>
          <a:xfrm>
            <a:off x="5532237" y="4963292"/>
            <a:ext cx="12748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Cost required to overcome friction of distance is too large</a:t>
            </a:r>
          </a:p>
        </p:txBody>
      </p:sp>
    </p:spTree>
    <p:extLst>
      <p:ext uri="{BB962C8B-B14F-4D97-AF65-F5344CB8AC3E}">
        <p14:creationId xmlns:p14="http://schemas.microsoft.com/office/powerpoint/2010/main" val="2679733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9B27495-798F-444F-87B4-AC4953BC649D}"/>
              </a:ext>
            </a:extLst>
          </p:cNvPr>
          <p:cNvSpPr/>
          <p:nvPr/>
        </p:nvSpPr>
        <p:spPr>
          <a:xfrm>
            <a:off x="3822700" y="619855"/>
            <a:ext cx="4546600" cy="4546600"/>
          </a:xfrm>
          <a:prstGeom prst="ellipse">
            <a:avLst/>
          </a:prstGeom>
          <a:gradFill flip="none" rotWithShape="1">
            <a:gsLst>
              <a:gs pos="32000">
                <a:srgbClr val="E4F1DC"/>
              </a:gs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B633DF-766A-4276-8B72-140FE9C7CE88}"/>
              </a:ext>
            </a:extLst>
          </p:cNvPr>
          <p:cNvSpPr/>
          <p:nvPr/>
        </p:nvSpPr>
        <p:spPr>
          <a:xfrm>
            <a:off x="4842821" y="1612523"/>
            <a:ext cx="934587" cy="934587"/>
          </a:xfrm>
          <a:prstGeom prst="ellipse">
            <a:avLst/>
          </a:prstGeom>
          <a:gradFill flip="none" rotWithShape="1">
            <a:gsLst>
              <a:gs pos="14000">
                <a:srgbClr val="D4E5F4"/>
              </a:gs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B3C36E-82AC-484C-8FD0-30BF70B64D52}"/>
              </a:ext>
            </a:extLst>
          </p:cNvPr>
          <p:cNvSpPr/>
          <p:nvPr/>
        </p:nvSpPr>
        <p:spPr>
          <a:xfrm>
            <a:off x="4905543" y="3828075"/>
            <a:ext cx="934587" cy="934587"/>
          </a:xfrm>
          <a:prstGeom prst="ellipse">
            <a:avLst/>
          </a:prstGeom>
          <a:gradFill>
            <a:gsLst>
              <a:gs pos="14000">
                <a:srgbClr val="D4E5F4"/>
              </a:gs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F033F4E3-D9FA-4FCB-B3EE-067B395F3F4A}"/>
              </a:ext>
            </a:extLst>
          </p:cNvPr>
          <p:cNvSpPr/>
          <p:nvPr/>
        </p:nvSpPr>
        <p:spPr>
          <a:xfrm rot="2700000">
            <a:off x="5896632" y="2693787"/>
            <a:ext cx="398736" cy="398736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E6453544-45A7-4E5B-9E93-6ED3D153846D}"/>
              </a:ext>
            </a:extLst>
          </p:cNvPr>
          <p:cNvSpPr/>
          <p:nvPr/>
        </p:nvSpPr>
        <p:spPr>
          <a:xfrm rot="2700000">
            <a:off x="5252606" y="4174273"/>
            <a:ext cx="242190" cy="242190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D25F88A5-B77D-4B24-A875-E135105D609D}"/>
              </a:ext>
            </a:extLst>
          </p:cNvPr>
          <p:cNvSpPr/>
          <p:nvPr/>
        </p:nvSpPr>
        <p:spPr>
          <a:xfrm rot="2700000">
            <a:off x="5189883" y="1956731"/>
            <a:ext cx="242190" cy="242190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0199E-3F50-4BE5-BE9A-37C12C058CA9}"/>
              </a:ext>
            </a:extLst>
          </p:cNvPr>
          <p:cNvSpPr txBox="1"/>
          <p:nvPr/>
        </p:nvSpPr>
        <p:spPr>
          <a:xfrm>
            <a:off x="6412034" y="2862424"/>
            <a:ext cx="1836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B050"/>
                </a:solidFill>
                <a:latin typeface="LM Roman 10" panose="00000500000000000000" pitchFamily="50" charset="0"/>
              </a:rPr>
              <a:t>Service catchment distance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9FC83-1D97-46FD-8BC7-FB9DF6095A6C}"/>
              </a:ext>
            </a:extLst>
          </p:cNvPr>
          <p:cNvSpPr txBox="1"/>
          <p:nvPr/>
        </p:nvSpPr>
        <p:spPr>
          <a:xfrm>
            <a:off x="5794563" y="4177251"/>
            <a:ext cx="17284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70C0"/>
                </a:solidFill>
                <a:latin typeface="LM Roman 10" panose="00000500000000000000" pitchFamily="50" charset="0"/>
              </a:rPr>
              <a:t>Demand catchment distance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93F9FE-BF49-41BE-8BD2-1B5D5998BAC8}"/>
              </a:ext>
            </a:extLst>
          </p:cNvPr>
          <p:cNvCxnSpPr>
            <a:cxnSpLocks/>
            <a:endCxn id="5" idx="6"/>
          </p:cNvCxnSpPr>
          <p:nvPr/>
        </p:nvCxnSpPr>
        <p:spPr>
          <a:xfrm>
            <a:off x="6095999" y="2893155"/>
            <a:ext cx="2273301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640AE0-AEB3-4675-A1BD-776066AAC82F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5299888" y="2079803"/>
            <a:ext cx="477520" cy="1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550666-C206-4AD0-8EFC-E97244E74012}"/>
              </a:ext>
            </a:extLst>
          </p:cNvPr>
          <p:cNvCxnSpPr>
            <a:cxnSpLocks/>
          </p:cNvCxnSpPr>
          <p:nvPr/>
        </p:nvCxnSpPr>
        <p:spPr>
          <a:xfrm flipH="1" flipV="1">
            <a:off x="5355192" y="4295368"/>
            <a:ext cx="477520" cy="1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C8C82A-6ECC-4DCB-84CE-581E1BA7F014}"/>
              </a:ext>
            </a:extLst>
          </p:cNvPr>
          <p:cNvCxnSpPr>
            <a:cxnSpLocks/>
          </p:cNvCxnSpPr>
          <p:nvPr/>
        </p:nvCxnSpPr>
        <p:spPr>
          <a:xfrm flipH="1">
            <a:off x="5372836" y="2893155"/>
            <a:ext cx="723164" cy="1401998"/>
          </a:xfrm>
          <a:prstGeom prst="line">
            <a:avLst/>
          </a:prstGeom>
          <a:ln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46B3AE-9A2F-4C6C-900F-C68F1C379E06}"/>
              </a:ext>
            </a:extLst>
          </p:cNvPr>
          <p:cNvCxnSpPr>
            <a:cxnSpLocks/>
          </p:cNvCxnSpPr>
          <p:nvPr/>
        </p:nvCxnSpPr>
        <p:spPr>
          <a:xfrm flipH="1" flipV="1">
            <a:off x="5310393" y="2075957"/>
            <a:ext cx="781845" cy="812865"/>
          </a:xfrm>
          <a:prstGeom prst="line">
            <a:avLst/>
          </a:prstGeom>
          <a:ln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C0F4DD6-70B8-419A-90C6-16E3089E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67" y="2104690"/>
            <a:ext cx="855385" cy="108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A6725C-1A4F-4616-8816-048D09F2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55" y="3226841"/>
            <a:ext cx="557066" cy="70334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C00F6A2-CFC8-453A-884F-8A499100E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101" y="2422034"/>
            <a:ext cx="556000" cy="7020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F3FC6AA3-172E-4428-AE12-FF939659F3D9}"/>
              </a:ext>
            </a:extLst>
          </p:cNvPr>
          <p:cNvSpPr/>
          <p:nvPr/>
        </p:nvSpPr>
        <p:spPr>
          <a:xfrm>
            <a:off x="4953000" y="2229423"/>
            <a:ext cx="45719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9A2602-299E-40B8-88CC-B47C79EC8F28}"/>
              </a:ext>
            </a:extLst>
          </p:cNvPr>
          <p:cNvSpPr/>
          <p:nvPr/>
        </p:nvSpPr>
        <p:spPr>
          <a:xfrm>
            <a:off x="5309473" y="2278832"/>
            <a:ext cx="45719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0F50A-B02F-42F8-BBD7-CB83423F961F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5312067" y="2078835"/>
            <a:ext cx="20266" cy="199997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0283A1F1-07DE-4829-BE9C-D98A0D404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233" y="2300662"/>
            <a:ext cx="557066" cy="703346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E5EBD6A-10C7-4A76-90AD-3177B926099C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4998719" y="2071624"/>
            <a:ext cx="309524" cy="180659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F5796F4B-FF56-43FA-9E7E-4E7ACEA2DF8B}"/>
              </a:ext>
            </a:extLst>
          </p:cNvPr>
          <p:cNvSpPr/>
          <p:nvPr/>
        </p:nvSpPr>
        <p:spPr>
          <a:xfrm>
            <a:off x="4961726" y="4214491"/>
            <a:ext cx="45719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C0EA06C-1991-4917-9D82-E78742C2A7AA}"/>
              </a:ext>
            </a:extLst>
          </p:cNvPr>
          <p:cNvSpPr/>
          <p:nvPr/>
        </p:nvSpPr>
        <p:spPr>
          <a:xfrm>
            <a:off x="5376734" y="4496098"/>
            <a:ext cx="45719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2488B6-0E27-4682-88E1-77C85FB253EE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5379328" y="4296101"/>
            <a:ext cx="20266" cy="199997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DC878EC-DED7-4A39-B3A8-627D7B69DECB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5007445" y="4237351"/>
            <a:ext cx="365391" cy="57802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BBF8C18B-7A2B-411A-A284-5836E64C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610" y="1971538"/>
            <a:ext cx="228102" cy="288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4E72512-12B5-4E4C-9AD0-A37E03B98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154" y="4060209"/>
            <a:ext cx="228102" cy="28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69278F3-B10D-450B-AA84-FE89D6AF5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755" y="1876999"/>
            <a:ext cx="228103" cy="288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B11EB66-040C-46E7-9595-1FD785A13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983" y="4025491"/>
            <a:ext cx="299385" cy="378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68D0CFB-2183-4E21-BB57-25EC6032DDAD}"/>
              </a:ext>
            </a:extLst>
          </p:cNvPr>
          <p:cNvSpPr txBox="1"/>
          <p:nvPr/>
        </p:nvSpPr>
        <p:spPr>
          <a:xfrm>
            <a:off x="5752483" y="1979891"/>
            <a:ext cx="17284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0070C0"/>
                </a:solidFill>
                <a:latin typeface="LM Roman 10" panose="00000500000000000000" pitchFamily="50" charset="0"/>
              </a:rPr>
              <a:t>Demand catchment distance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8FADBE9-CE48-40FC-BB9F-EDD27E78A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715" y="2144609"/>
            <a:ext cx="300462" cy="3780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1DDDBD4-6017-4DB1-9ADC-3D471072F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570" y="2199699"/>
            <a:ext cx="300462" cy="37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21CEE28-41EE-45BE-B4F7-5BB0AC7CA603}"/>
              </a:ext>
            </a:extLst>
          </p:cNvPr>
          <p:cNvSpPr/>
          <p:nvPr/>
        </p:nvSpPr>
        <p:spPr>
          <a:xfrm>
            <a:off x="3929658" y="5337160"/>
            <a:ext cx="768692" cy="762000"/>
          </a:xfrm>
          <a:custGeom>
            <a:avLst/>
            <a:gdLst>
              <a:gd name="connsiteX0" fmla="*/ 0 w 764117"/>
              <a:gd name="connsiteY0" fmla="*/ 0 h 762000"/>
              <a:gd name="connsiteX1" fmla="*/ 446617 w 764117"/>
              <a:gd name="connsiteY1" fmla="*/ 3069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8350"/>
              <a:gd name="connsiteX1" fmla="*/ 381001 w 764117"/>
              <a:gd name="connsiteY1" fmla="*/ 218017 h 768350"/>
              <a:gd name="connsiteX2" fmla="*/ 764117 w 764117"/>
              <a:gd name="connsiteY2" fmla="*/ 762000 h 768350"/>
              <a:gd name="connsiteX3" fmla="*/ 2117 w 764117"/>
              <a:gd name="connsiteY3" fmla="*/ 768350 h 768350"/>
              <a:gd name="connsiteX4" fmla="*/ 0 w 764117"/>
              <a:gd name="connsiteY4" fmla="*/ 0 h 76835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2117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6233"/>
              <a:gd name="connsiteX1" fmla="*/ 381001 w 764117"/>
              <a:gd name="connsiteY1" fmla="*/ 218017 h 766233"/>
              <a:gd name="connsiteX2" fmla="*/ 764117 w 764117"/>
              <a:gd name="connsiteY2" fmla="*/ 762000 h 766233"/>
              <a:gd name="connsiteX3" fmla="*/ 8467 w 764117"/>
              <a:gd name="connsiteY3" fmla="*/ 766233 h 766233"/>
              <a:gd name="connsiteX4" fmla="*/ 0 w 764117"/>
              <a:gd name="connsiteY4" fmla="*/ 0 h 766233"/>
              <a:gd name="connsiteX0" fmla="*/ 4575 w 768692"/>
              <a:gd name="connsiteY0" fmla="*/ 0 h 762000"/>
              <a:gd name="connsiteX1" fmla="*/ 385576 w 768692"/>
              <a:gd name="connsiteY1" fmla="*/ 218017 h 762000"/>
              <a:gd name="connsiteX2" fmla="*/ 768692 w 768692"/>
              <a:gd name="connsiteY2" fmla="*/ 762000 h 762000"/>
              <a:gd name="connsiteX3" fmla="*/ 342 w 768692"/>
              <a:gd name="connsiteY3" fmla="*/ 755650 h 762000"/>
              <a:gd name="connsiteX4" fmla="*/ 4575 w 768692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692" h="762000">
                <a:moveTo>
                  <a:pt x="4575" y="0"/>
                </a:moveTo>
                <a:cubicBezTo>
                  <a:pt x="87125" y="13406"/>
                  <a:pt x="192960" y="22578"/>
                  <a:pt x="385576" y="218017"/>
                </a:cubicBezTo>
                <a:cubicBezTo>
                  <a:pt x="572548" y="452261"/>
                  <a:pt x="640987" y="580672"/>
                  <a:pt x="768692" y="762000"/>
                </a:cubicBezTo>
                <a:lnTo>
                  <a:pt x="342" y="755650"/>
                </a:lnTo>
                <a:cubicBezTo>
                  <a:pt x="-1775" y="503767"/>
                  <a:pt x="6692" y="251883"/>
                  <a:pt x="457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94998A8-249A-4B8E-A1D6-22DB7225D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767" y="5634428"/>
            <a:ext cx="556000" cy="702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E0B5148-B684-472A-BBDE-AD2A2DA939B6}"/>
              </a:ext>
            </a:extLst>
          </p:cNvPr>
          <p:cNvSpPr txBox="1"/>
          <p:nvPr/>
        </p:nvSpPr>
        <p:spPr>
          <a:xfrm>
            <a:off x="4598782" y="5487327"/>
            <a:ext cx="1389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B050"/>
                </a:solidFill>
                <a:latin typeface="LM Roman 10" panose="00000500000000000000" pitchFamily="50" charset="0"/>
              </a:rPr>
              <a:t>Distance decay effect of supply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05D3F9C-EDFC-4C22-A998-322597785816}"/>
              </a:ext>
            </a:extLst>
          </p:cNvPr>
          <p:cNvSpPr/>
          <p:nvPr/>
        </p:nvSpPr>
        <p:spPr>
          <a:xfrm>
            <a:off x="6523411" y="5332811"/>
            <a:ext cx="768692" cy="762000"/>
          </a:xfrm>
          <a:custGeom>
            <a:avLst/>
            <a:gdLst>
              <a:gd name="connsiteX0" fmla="*/ 0 w 764117"/>
              <a:gd name="connsiteY0" fmla="*/ 0 h 762000"/>
              <a:gd name="connsiteX1" fmla="*/ 446617 w 764117"/>
              <a:gd name="connsiteY1" fmla="*/ 3069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6350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8350"/>
              <a:gd name="connsiteX1" fmla="*/ 381001 w 764117"/>
              <a:gd name="connsiteY1" fmla="*/ 218017 h 768350"/>
              <a:gd name="connsiteX2" fmla="*/ 764117 w 764117"/>
              <a:gd name="connsiteY2" fmla="*/ 762000 h 768350"/>
              <a:gd name="connsiteX3" fmla="*/ 2117 w 764117"/>
              <a:gd name="connsiteY3" fmla="*/ 768350 h 768350"/>
              <a:gd name="connsiteX4" fmla="*/ 0 w 764117"/>
              <a:gd name="connsiteY4" fmla="*/ 0 h 768350"/>
              <a:gd name="connsiteX0" fmla="*/ 0 w 764117"/>
              <a:gd name="connsiteY0" fmla="*/ 0 h 762000"/>
              <a:gd name="connsiteX1" fmla="*/ 381001 w 764117"/>
              <a:gd name="connsiteY1" fmla="*/ 218017 h 762000"/>
              <a:gd name="connsiteX2" fmla="*/ 764117 w 764117"/>
              <a:gd name="connsiteY2" fmla="*/ 762000 h 762000"/>
              <a:gd name="connsiteX3" fmla="*/ 2117 w 764117"/>
              <a:gd name="connsiteY3" fmla="*/ 755650 h 762000"/>
              <a:gd name="connsiteX4" fmla="*/ 0 w 764117"/>
              <a:gd name="connsiteY4" fmla="*/ 0 h 762000"/>
              <a:gd name="connsiteX0" fmla="*/ 0 w 764117"/>
              <a:gd name="connsiteY0" fmla="*/ 0 h 766233"/>
              <a:gd name="connsiteX1" fmla="*/ 381001 w 764117"/>
              <a:gd name="connsiteY1" fmla="*/ 218017 h 766233"/>
              <a:gd name="connsiteX2" fmla="*/ 764117 w 764117"/>
              <a:gd name="connsiteY2" fmla="*/ 762000 h 766233"/>
              <a:gd name="connsiteX3" fmla="*/ 8467 w 764117"/>
              <a:gd name="connsiteY3" fmla="*/ 766233 h 766233"/>
              <a:gd name="connsiteX4" fmla="*/ 0 w 764117"/>
              <a:gd name="connsiteY4" fmla="*/ 0 h 766233"/>
              <a:gd name="connsiteX0" fmla="*/ 4575 w 768692"/>
              <a:gd name="connsiteY0" fmla="*/ 0 h 762000"/>
              <a:gd name="connsiteX1" fmla="*/ 385576 w 768692"/>
              <a:gd name="connsiteY1" fmla="*/ 218017 h 762000"/>
              <a:gd name="connsiteX2" fmla="*/ 768692 w 768692"/>
              <a:gd name="connsiteY2" fmla="*/ 762000 h 762000"/>
              <a:gd name="connsiteX3" fmla="*/ 342 w 768692"/>
              <a:gd name="connsiteY3" fmla="*/ 755650 h 762000"/>
              <a:gd name="connsiteX4" fmla="*/ 4575 w 768692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692" h="762000">
                <a:moveTo>
                  <a:pt x="4575" y="0"/>
                </a:moveTo>
                <a:cubicBezTo>
                  <a:pt x="87125" y="13406"/>
                  <a:pt x="192960" y="22578"/>
                  <a:pt x="385576" y="218017"/>
                </a:cubicBezTo>
                <a:cubicBezTo>
                  <a:pt x="572548" y="452261"/>
                  <a:pt x="640987" y="580672"/>
                  <a:pt x="768692" y="762000"/>
                </a:cubicBezTo>
                <a:lnTo>
                  <a:pt x="342" y="755650"/>
                </a:lnTo>
                <a:cubicBezTo>
                  <a:pt x="-1775" y="503767"/>
                  <a:pt x="6692" y="251883"/>
                  <a:pt x="457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71655F-9CA9-4A3C-A885-798C748B0991}"/>
              </a:ext>
            </a:extLst>
          </p:cNvPr>
          <p:cNvSpPr txBox="1"/>
          <p:nvPr/>
        </p:nvSpPr>
        <p:spPr>
          <a:xfrm>
            <a:off x="7192535" y="5482978"/>
            <a:ext cx="1389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70C0"/>
                </a:solidFill>
                <a:latin typeface="LM Roman 10" panose="00000500000000000000" pitchFamily="50" charset="0"/>
              </a:rPr>
              <a:t>Distance decay effect of demand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4D8D695-0F84-44AE-95B4-B25395564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222" y="2050960"/>
            <a:ext cx="228102" cy="28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01B39C0-8613-454A-AB0D-6F693A99F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27" y="5576854"/>
            <a:ext cx="556001" cy="702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E7B1221-C9A0-4F26-9590-75F33C186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544" y="4269136"/>
            <a:ext cx="228102" cy="28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3D7CA87-96F5-4432-8678-F906DE52D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478" y="3974814"/>
            <a:ext cx="300462" cy="378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C5FBED8-4D08-4F78-B6A1-EF5FE8FB7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186" y="4433604"/>
            <a:ext cx="300462" cy="37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90CB299-DF33-48D7-9750-C1F05EC99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048" y="5376260"/>
            <a:ext cx="558001" cy="70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F85FE8-9FA3-494E-8A35-23940CB4B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860" y="1515958"/>
            <a:ext cx="558000" cy="70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138E349-3411-49AB-B662-F32FAB3E3E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130" y="3716105"/>
            <a:ext cx="558000" cy="70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E73423C-6B1C-4E9B-8F77-9578BFBE0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6556" y="5372159"/>
            <a:ext cx="558000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5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775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15BF70-5C43-4CA7-A747-2B5C0A232F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883338"/>
              </p:ext>
            </p:extLst>
          </p:nvPr>
        </p:nvGraphicFramePr>
        <p:xfrm>
          <a:off x="3803894" y="2044315"/>
          <a:ext cx="4584212" cy="2769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DF745B-1D3E-4FF7-B433-8489CFE4897A}"/>
              </a:ext>
            </a:extLst>
          </p:cNvPr>
          <p:cNvSpPr txBox="1"/>
          <p:nvPr/>
        </p:nvSpPr>
        <p:spPr>
          <a:xfrm>
            <a:off x="4692650" y="4719634"/>
            <a:ext cx="292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Accessibility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6E67D-B0BB-4BD6-A84F-F8CCA38653CE}"/>
              </a:ext>
            </a:extLst>
          </p:cNvPr>
          <p:cNvSpPr txBox="1"/>
          <p:nvPr/>
        </p:nvSpPr>
        <p:spPr>
          <a:xfrm rot="16200000">
            <a:off x="2844151" y="3242226"/>
            <a:ext cx="177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Relative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A2621-4BED-4D1E-80E0-DB6930AD93BB}"/>
              </a:ext>
            </a:extLst>
          </p:cNvPr>
          <p:cNvSpPr txBox="1"/>
          <p:nvPr/>
        </p:nvSpPr>
        <p:spPr>
          <a:xfrm>
            <a:off x="4371038" y="1843133"/>
            <a:ext cx="3570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LM Roman 10" panose="00000500000000000000" pitchFamily="50" charset="0"/>
              </a:rPr>
              <a:t>Graph of relative speed against accessibility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1746D-346F-4861-BB3E-7F80A2C10566}"/>
              </a:ext>
            </a:extLst>
          </p:cNvPr>
          <p:cNvSpPr txBox="1"/>
          <p:nvPr/>
        </p:nvSpPr>
        <p:spPr>
          <a:xfrm>
            <a:off x="6774359" y="2980615"/>
            <a:ext cx="143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Pearson’s </a:t>
            </a:r>
            <a:r>
              <a:rPr lang="en-GB" sz="1000" i="1" dirty="0">
                <a:latin typeface="LM Roman 10" panose="00000500000000000000" pitchFamily="50" charset="0"/>
              </a:rPr>
              <a:t>R </a:t>
            </a:r>
            <a:r>
              <a:rPr lang="en-GB" sz="1000" dirty="0">
                <a:latin typeface="LM Roman 10" panose="00000500000000000000" pitchFamily="50" charset="0"/>
              </a:rPr>
              <a:t>: -0.356</a:t>
            </a:r>
          </a:p>
          <a:p>
            <a:pPr algn="ctr"/>
            <a:r>
              <a:rPr lang="en-GB" sz="1000" dirty="0">
                <a:latin typeface="LM Roman 10" panose="00000500000000000000" pitchFamily="50" charset="0"/>
              </a:rPr>
              <a:t>Spearman’s </a:t>
            </a:r>
            <a:r>
              <a:rPr lang="en-GB" sz="1000" i="1" dirty="0">
                <a:latin typeface="LM Roman 10" panose="00000500000000000000" pitchFamily="50" charset="0"/>
              </a:rPr>
              <a:t>R </a:t>
            </a:r>
            <a:r>
              <a:rPr lang="en-GB" sz="1000" dirty="0">
                <a:latin typeface="LM Roman 10" panose="00000500000000000000" pitchFamily="50" charset="0"/>
              </a:rPr>
              <a:t>: -0.288</a:t>
            </a:r>
          </a:p>
        </p:txBody>
      </p:sp>
    </p:spTree>
    <p:extLst>
      <p:ext uri="{BB962C8B-B14F-4D97-AF65-F5344CB8AC3E}">
        <p14:creationId xmlns:p14="http://schemas.microsoft.com/office/powerpoint/2010/main" val="3431943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87DCD2D-E8B6-44B0-8B7C-761D621AEB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138534"/>
              </p:ext>
            </p:extLst>
          </p:nvPr>
        </p:nvGraphicFramePr>
        <p:xfrm>
          <a:off x="3878553" y="2376796"/>
          <a:ext cx="4584212" cy="2769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AA4E2E8-7716-41F1-811C-FF58A58CB29C}"/>
              </a:ext>
            </a:extLst>
          </p:cNvPr>
          <p:cNvSpPr/>
          <p:nvPr/>
        </p:nvSpPr>
        <p:spPr>
          <a:xfrm>
            <a:off x="4460452" y="2539495"/>
            <a:ext cx="3517250" cy="2273300"/>
          </a:xfrm>
          <a:custGeom>
            <a:avLst/>
            <a:gdLst>
              <a:gd name="connsiteX0" fmla="*/ 0 w 3515662"/>
              <a:gd name="connsiteY0" fmla="*/ 0 h 2159000"/>
              <a:gd name="connsiteX1" fmla="*/ 3515662 w 3515662"/>
              <a:gd name="connsiteY1" fmla="*/ 0 h 2159000"/>
              <a:gd name="connsiteX2" fmla="*/ 3515662 w 3515662"/>
              <a:gd name="connsiteY2" fmla="*/ 2159000 h 2159000"/>
              <a:gd name="connsiteX3" fmla="*/ 0 w 3515662"/>
              <a:gd name="connsiteY3" fmla="*/ 2159000 h 2159000"/>
              <a:gd name="connsiteX4" fmla="*/ 0 w 3515662"/>
              <a:gd name="connsiteY4" fmla="*/ 0 h 2159000"/>
              <a:gd name="connsiteX0" fmla="*/ 0 w 3528362"/>
              <a:gd name="connsiteY0" fmla="*/ 0 h 2159000"/>
              <a:gd name="connsiteX1" fmla="*/ 3528362 w 3528362"/>
              <a:gd name="connsiteY1" fmla="*/ 1428750 h 2159000"/>
              <a:gd name="connsiteX2" fmla="*/ 3515662 w 3528362"/>
              <a:gd name="connsiteY2" fmla="*/ 2159000 h 2159000"/>
              <a:gd name="connsiteX3" fmla="*/ 0 w 3528362"/>
              <a:gd name="connsiteY3" fmla="*/ 2159000 h 2159000"/>
              <a:gd name="connsiteX4" fmla="*/ 0 w 3528362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0 w 3517250"/>
              <a:gd name="connsiteY0" fmla="*/ 0 h 2159000"/>
              <a:gd name="connsiteX1" fmla="*/ 3517250 w 3517250"/>
              <a:gd name="connsiteY1" fmla="*/ 1452562 h 2159000"/>
              <a:gd name="connsiteX2" fmla="*/ 3515662 w 3517250"/>
              <a:gd name="connsiteY2" fmla="*/ 2159000 h 2159000"/>
              <a:gd name="connsiteX3" fmla="*/ 0 w 3517250"/>
              <a:gd name="connsiteY3" fmla="*/ 2159000 h 2159000"/>
              <a:gd name="connsiteX4" fmla="*/ 0 w 3517250"/>
              <a:gd name="connsiteY4" fmla="*/ 0 h 2159000"/>
              <a:gd name="connsiteX0" fmla="*/ 4233 w 3517250"/>
              <a:gd name="connsiteY0" fmla="*/ 0 h 2273300"/>
              <a:gd name="connsiteX1" fmla="*/ 3517250 w 3517250"/>
              <a:gd name="connsiteY1" fmla="*/ 1566862 h 2273300"/>
              <a:gd name="connsiteX2" fmla="*/ 3515662 w 3517250"/>
              <a:gd name="connsiteY2" fmla="*/ 2273300 h 2273300"/>
              <a:gd name="connsiteX3" fmla="*/ 0 w 3517250"/>
              <a:gd name="connsiteY3" fmla="*/ 2273300 h 2273300"/>
              <a:gd name="connsiteX4" fmla="*/ 4233 w 3517250"/>
              <a:gd name="connsiteY4" fmla="*/ 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7250" h="2273300">
                <a:moveTo>
                  <a:pt x="4233" y="0"/>
                </a:moveTo>
                <a:cubicBezTo>
                  <a:pt x="736384" y="746653"/>
                  <a:pt x="1714067" y="1163108"/>
                  <a:pt x="3517250" y="1566862"/>
                </a:cubicBezTo>
                <a:cubicBezTo>
                  <a:pt x="3516721" y="1802341"/>
                  <a:pt x="3516191" y="2037821"/>
                  <a:pt x="3515662" y="2273300"/>
                </a:cubicBezTo>
                <a:lnTo>
                  <a:pt x="0" y="2273300"/>
                </a:lnTo>
                <a:lnTo>
                  <a:pt x="4233" y="0"/>
                </a:lnTo>
                <a:close/>
              </a:path>
            </a:pathLst>
          </a:cu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B3DF9-08A6-457A-9577-66A85832CD04}"/>
              </a:ext>
            </a:extLst>
          </p:cNvPr>
          <p:cNvSpPr txBox="1"/>
          <p:nvPr/>
        </p:nvSpPr>
        <p:spPr>
          <a:xfrm>
            <a:off x="4767309" y="5052115"/>
            <a:ext cx="292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Accessibility to parking spaces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E8ADE-7D4E-40BE-8E12-8AA31DA5B130}"/>
              </a:ext>
            </a:extLst>
          </p:cNvPr>
          <p:cNvSpPr txBox="1"/>
          <p:nvPr/>
        </p:nvSpPr>
        <p:spPr>
          <a:xfrm rot="16200000">
            <a:off x="2918810" y="3574707"/>
            <a:ext cx="177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Relative Speed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B4443-4F5B-4A3A-8357-75FE1B2AF626}"/>
              </a:ext>
            </a:extLst>
          </p:cNvPr>
          <p:cNvSpPr txBox="1"/>
          <p:nvPr/>
        </p:nvSpPr>
        <p:spPr>
          <a:xfrm>
            <a:off x="4433790" y="2056761"/>
            <a:ext cx="3570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LM Roman 10" panose="00000500000000000000" pitchFamily="50" charset="0"/>
              </a:rPr>
              <a:t>Graph of relative speed against accessibility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8D85900-9894-4CFE-B8E0-815E558F3862}"/>
              </a:ext>
            </a:extLst>
          </p:cNvPr>
          <p:cNvSpPr/>
          <p:nvPr/>
        </p:nvSpPr>
        <p:spPr>
          <a:xfrm rot="17083205">
            <a:off x="7074301" y="3249404"/>
            <a:ext cx="148524" cy="946150"/>
          </a:xfrm>
          <a:prstGeom prst="down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0435F9-F4BF-46AE-A703-83EA80A68A29}"/>
              </a:ext>
            </a:extLst>
          </p:cNvPr>
          <p:cNvSpPr txBox="1"/>
          <p:nvPr/>
        </p:nvSpPr>
        <p:spPr>
          <a:xfrm>
            <a:off x="6312967" y="3073637"/>
            <a:ext cx="1764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50"/>
                </a:solidFill>
                <a:latin typeface="LM Roman 10" panose="00000500000000000000" pitchFamily="50" charset="0"/>
              </a:rPr>
              <a:t>Envelope of speed distributions shrinks towards zero as accessibility increases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384F67-F12E-4E12-9734-6E1D49971E07}"/>
              </a:ext>
            </a:extLst>
          </p:cNvPr>
          <p:cNvCxnSpPr>
            <a:cxnSpLocks/>
          </p:cNvCxnSpPr>
          <p:nvPr/>
        </p:nvCxnSpPr>
        <p:spPr>
          <a:xfrm>
            <a:off x="5168900" y="3124200"/>
            <a:ext cx="0" cy="1688595"/>
          </a:xfrm>
          <a:prstGeom prst="straightConnector1">
            <a:avLst/>
          </a:prstGeom>
          <a:ln w="127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700B7D-8B0C-4AFC-BFFD-02DD42B5F168}"/>
              </a:ext>
            </a:extLst>
          </p:cNvPr>
          <p:cNvCxnSpPr>
            <a:cxnSpLocks/>
          </p:cNvCxnSpPr>
          <p:nvPr/>
        </p:nvCxnSpPr>
        <p:spPr>
          <a:xfrm>
            <a:off x="7217834" y="3937000"/>
            <a:ext cx="0" cy="875795"/>
          </a:xfrm>
          <a:prstGeom prst="straightConnector1">
            <a:avLst/>
          </a:prstGeom>
          <a:ln w="127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BC248F-7DEC-4412-A70A-D4C3B2BDBBAB}"/>
              </a:ext>
            </a:extLst>
          </p:cNvPr>
          <p:cNvSpPr txBox="1"/>
          <p:nvPr/>
        </p:nvSpPr>
        <p:spPr>
          <a:xfrm>
            <a:off x="7165498" y="4152466"/>
            <a:ext cx="63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00B050"/>
                </a:solidFill>
                <a:latin typeface="LM Roman 10" panose="00000500000000000000" pitchFamily="50" charset="0"/>
              </a:rPr>
              <a:t>Small variance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E1D087-F440-40F9-9842-1D61ADC79EE8}"/>
              </a:ext>
            </a:extLst>
          </p:cNvPr>
          <p:cNvSpPr txBox="1"/>
          <p:nvPr/>
        </p:nvSpPr>
        <p:spPr>
          <a:xfrm>
            <a:off x="5124783" y="4161102"/>
            <a:ext cx="63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00B050"/>
                </a:solidFill>
                <a:latin typeface="LM Roman 10" panose="00000500000000000000" pitchFamily="50" charset="0"/>
              </a:rPr>
              <a:t>Large variance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676DF-B9B4-42F0-AB5D-358FFEC44991}"/>
              </a:ext>
            </a:extLst>
          </p:cNvPr>
          <p:cNvSpPr txBox="1"/>
          <p:nvPr/>
        </p:nvSpPr>
        <p:spPr>
          <a:xfrm>
            <a:off x="4767310" y="5052115"/>
            <a:ext cx="292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Accessibility to parking spaces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ECE94-6A5E-43C9-94B4-E2381D734C79}"/>
              </a:ext>
            </a:extLst>
          </p:cNvPr>
          <p:cNvSpPr txBox="1"/>
          <p:nvPr/>
        </p:nvSpPr>
        <p:spPr>
          <a:xfrm rot="16200000">
            <a:off x="2918811" y="3574707"/>
            <a:ext cx="177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LM Roman 10" panose="00000500000000000000" pitchFamily="50" charset="0"/>
              </a:rPr>
              <a:t>Relative Speed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B0A67-8879-4BCA-912E-24BC00F297D7}"/>
              </a:ext>
            </a:extLst>
          </p:cNvPr>
          <p:cNvSpPr/>
          <p:nvPr/>
        </p:nvSpPr>
        <p:spPr>
          <a:xfrm>
            <a:off x="4395788" y="4029075"/>
            <a:ext cx="593082" cy="736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58344B-9EE0-413A-9B3D-AB5A1F002F1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917618" y="4599684"/>
            <a:ext cx="47817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9240D2-DC8E-40B8-93B5-995767AF0453}"/>
              </a:ext>
            </a:extLst>
          </p:cNvPr>
          <p:cNvSpPr txBox="1"/>
          <p:nvPr/>
        </p:nvSpPr>
        <p:spPr>
          <a:xfrm>
            <a:off x="2407514" y="4345768"/>
            <a:ext cx="15101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C00000"/>
                </a:solidFill>
                <a:latin typeface="LM Roman 10" panose="00000500000000000000" pitchFamily="50" charset="0"/>
              </a:rPr>
              <a:t>Cases of severe traffic congestion in areas with low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52933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3A764-0185-4B03-9E54-D3EB12D1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91184B-CBEC-471E-867F-34FB1174BAD8}"/>
              </a:ext>
            </a:extLst>
          </p:cNvPr>
          <p:cNvSpPr/>
          <p:nvPr/>
        </p:nvSpPr>
        <p:spPr>
          <a:xfrm>
            <a:off x="1319699" y="66615"/>
            <a:ext cx="3561333" cy="227532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17518-6182-42A6-84AC-C82E6D23E213}"/>
              </a:ext>
            </a:extLst>
          </p:cNvPr>
          <p:cNvSpPr txBox="1"/>
          <p:nvPr/>
        </p:nvSpPr>
        <p:spPr>
          <a:xfrm>
            <a:off x="1319699" y="66616"/>
            <a:ext cx="356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53A2C-B6C7-4D9F-8BF4-DD6135EDBDBB}"/>
              </a:ext>
            </a:extLst>
          </p:cNvPr>
          <p:cNvSpPr txBox="1"/>
          <p:nvPr/>
        </p:nvSpPr>
        <p:spPr>
          <a:xfrm>
            <a:off x="2951480" y="417758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140DFF-7C51-4810-A9D9-9038DB8D64A7}"/>
              </a:ext>
            </a:extLst>
          </p:cNvPr>
          <p:cNvCxnSpPr>
            <a:cxnSpLocks/>
          </p:cNvCxnSpPr>
          <p:nvPr/>
        </p:nvCxnSpPr>
        <p:spPr>
          <a:xfrm>
            <a:off x="2475078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8AA533-FA0D-4B47-947B-E0C91677BBD5}"/>
              </a:ext>
            </a:extLst>
          </p:cNvPr>
          <p:cNvSpPr txBox="1"/>
          <p:nvPr/>
        </p:nvSpPr>
        <p:spPr>
          <a:xfrm>
            <a:off x="2951480" y="727330"/>
            <a:ext cx="65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3CFF-B1B6-4B08-A641-17CF6548313D}"/>
              </a:ext>
            </a:extLst>
          </p:cNvPr>
          <p:cNvSpPr txBox="1"/>
          <p:nvPr/>
        </p:nvSpPr>
        <p:spPr>
          <a:xfrm>
            <a:off x="2058441" y="1007505"/>
            <a:ext cx="282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LM Roman 10" panose="00000500000000000000" pitchFamily="50" charset="0"/>
              </a:rPr>
              <a:t>Outer circle</a:t>
            </a:r>
            <a:r>
              <a:rPr lang="en-GB" sz="1200" dirty="0">
                <a:latin typeface="LM Roman 10" panose="00000500000000000000" pitchFamily="50" charset="0"/>
              </a:rPr>
              <a:t>: parking accessibility</a:t>
            </a:r>
          </a:p>
          <a:p>
            <a:r>
              <a:rPr lang="en-GB" sz="1200" b="1" dirty="0">
                <a:latin typeface="LM Roman 10" panose="00000500000000000000" pitchFamily="50" charset="0"/>
              </a:rPr>
              <a:t>Inner circle</a:t>
            </a:r>
            <a:r>
              <a:rPr lang="en-GB" sz="1200" dirty="0">
                <a:latin typeface="LM Roman 10" panose="00000500000000000000" pitchFamily="50" charset="0"/>
              </a:rPr>
              <a:t>: relative traffic speed</a:t>
            </a:r>
          </a:p>
          <a:p>
            <a:r>
              <a:rPr lang="en-GB" sz="1200" dirty="0">
                <a:latin typeface="LM Roman 10" panose="00000500000000000000" pitchFamily="50" charset="0"/>
              </a:rPr>
              <a:t>Colour denotes magnitude of variables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A8AD0D-6E3B-4B3A-A6C2-861E11B32650}"/>
              </a:ext>
            </a:extLst>
          </p:cNvPr>
          <p:cNvSpPr/>
          <p:nvPr/>
        </p:nvSpPr>
        <p:spPr>
          <a:xfrm>
            <a:off x="1433624" y="1095784"/>
            <a:ext cx="490961" cy="4909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FACA5B-F392-40D9-99AF-5873121B8751}"/>
              </a:ext>
            </a:extLst>
          </p:cNvPr>
          <p:cNvSpPr/>
          <p:nvPr/>
        </p:nvSpPr>
        <p:spPr>
          <a:xfrm>
            <a:off x="2475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15646D-C68B-48AC-8E2B-2FB47AE4E656}"/>
              </a:ext>
            </a:extLst>
          </p:cNvPr>
          <p:cNvSpPr/>
          <p:nvPr/>
        </p:nvSpPr>
        <p:spPr>
          <a:xfrm>
            <a:off x="1528997" y="1193376"/>
            <a:ext cx="300214" cy="30021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B66989-174C-453E-9554-2F67B1ED2FA8}"/>
              </a:ext>
            </a:extLst>
          </p:cNvPr>
          <p:cNvCxnSpPr>
            <a:cxnSpLocks/>
          </p:cNvCxnSpPr>
          <p:nvPr/>
        </p:nvCxnSpPr>
        <p:spPr>
          <a:xfrm flipV="1">
            <a:off x="1869851" y="1341264"/>
            <a:ext cx="253589" cy="2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663552-F2C2-4A00-8D15-B1F5BD3EA5A1}"/>
              </a:ext>
            </a:extLst>
          </p:cNvPr>
          <p:cNvCxnSpPr>
            <a:cxnSpLocks/>
          </p:cNvCxnSpPr>
          <p:nvPr/>
        </p:nvCxnSpPr>
        <p:spPr>
          <a:xfrm>
            <a:off x="1713590" y="1152346"/>
            <a:ext cx="40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9AD90D7-048F-475F-874A-D79A541E9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 rot="10800000">
            <a:off x="1433624" y="1887825"/>
            <a:ext cx="1605600" cy="244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CB0A4D-C534-421A-81AB-225FF37283A3}"/>
              </a:ext>
            </a:extLst>
          </p:cNvPr>
          <p:cNvSpPr txBox="1"/>
          <p:nvPr/>
        </p:nvSpPr>
        <p:spPr>
          <a:xfrm>
            <a:off x="3158959" y="1672580"/>
            <a:ext cx="1605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Relative traffic speed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B84412-E5EA-488B-A351-5C51BFA88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>
            <a:off x="3158960" y="1887825"/>
            <a:ext cx="1605600" cy="2447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5BD74B-85D1-40C1-946B-38A40B239C0E}"/>
              </a:ext>
            </a:extLst>
          </p:cNvPr>
          <p:cNvSpPr txBox="1"/>
          <p:nvPr/>
        </p:nvSpPr>
        <p:spPr>
          <a:xfrm>
            <a:off x="1433622" y="1673645"/>
            <a:ext cx="1605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Parking accessibility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853AB0-1704-4D10-8AB9-ABA3FF6CD813}"/>
              </a:ext>
            </a:extLst>
          </p:cNvPr>
          <p:cNvSpPr txBox="1"/>
          <p:nvPr/>
        </p:nvSpPr>
        <p:spPr>
          <a:xfrm>
            <a:off x="3061804" y="2088602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270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0B58E-EE2B-40EF-BF10-DB3BE222B060}"/>
              </a:ext>
            </a:extLst>
          </p:cNvPr>
          <p:cNvSpPr txBox="1"/>
          <p:nvPr/>
        </p:nvSpPr>
        <p:spPr>
          <a:xfrm>
            <a:off x="1331608" y="2088602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967162-DA86-4C42-BCCF-FD2C363F28D5}"/>
              </a:ext>
            </a:extLst>
          </p:cNvPr>
          <p:cNvSpPr txBox="1"/>
          <p:nvPr/>
        </p:nvSpPr>
        <p:spPr>
          <a:xfrm>
            <a:off x="4344137" y="2095720"/>
            <a:ext cx="51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10252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01CA73-F854-4013-835D-1DAAD4B0BD9B}"/>
              </a:ext>
            </a:extLst>
          </p:cNvPr>
          <p:cNvSpPr txBox="1"/>
          <p:nvPr/>
        </p:nvSpPr>
        <p:spPr>
          <a:xfrm>
            <a:off x="2573867" y="2086014"/>
            <a:ext cx="556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0.0736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4DE0158-8968-40B1-9213-7F5AF4E57187}"/>
              </a:ext>
            </a:extLst>
          </p:cNvPr>
          <p:cNvSpPr/>
          <p:nvPr/>
        </p:nvSpPr>
        <p:spPr>
          <a:xfrm>
            <a:off x="6548967" y="2654300"/>
            <a:ext cx="1401233" cy="1972733"/>
          </a:xfrm>
          <a:custGeom>
            <a:avLst/>
            <a:gdLst>
              <a:gd name="connsiteX0" fmla="*/ 1227666 w 1439333"/>
              <a:gd name="connsiteY0" fmla="*/ 0 h 2015067"/>
              <a:gd name="connsiteX1" fmla="*/ 550333 w 1439333"/>
              <a:gd name="connsiteY1" fmla="*/ 50800 h 2015067"/>
              <a:gd name="connsiteX2" fmla="*/ 491066 w 1439333"/>
              <a:gd name="connsiteY2" fmla="*/ 1405467 h 2015067"/>
              <a:gd name="connsiteX3" fmla="*/ 0 w 1439333"/>
              <a:gd name="connsiteY3" fmla="*/ 1380067 h 2015067"/>
              <a:gd name="connsiteX4" fmla="*/ 50800 w 1439333"/>
              <a:gd name="connsiteY4" fmla="*/ 1718733 h 2015067"/>
              <a:gd name="connsiteX5" fmla="*/ 508000 w 1439333"/>
              <a:gd name="connsiteY5" fmla="*/ 2015067 h 2015067"/>
              <a:gd name="connsiteX6" fmla="*/ 821266 w 1439333"/>
              <a:gd name="connsiteY6" fmla="*/ 1998133 h 2015067"/>
              <a:gd name="connsiteX7" fmla="*/ 728133 w 1439333"/>
              <a:gd name="connsiteY7" fmla="*/ 1574800 h 2015067"/>
              <a:gd name="connsiteX8" fmla="*/ 821266 w 1439333"/>
              <a:gd name="connsiteY8" fmla="*/ 1295400 h 2015067"/>
              <a:gd name="connsiteX9" fmla="*/ 1363133 w 1439333"/>
              <a:gd name="connsiteY9" fmla="*/ 1176867 h 2015067"/>
              <a:gd name="connsiteX10" fmla="*/ 1439333 w 1439333"/>
              <a:gd name="connsiteY10" fmla="*/ 50800 h 2015067"/>
              <a:gd name="connsiteX11" fmla="*/ 1227666 w 1439333"/>
              <a:gd name="connsiteY11" fmla="*/ 0 h 2015067"/>
              <a:gd name="connsiteX0" fmla="*/ 1189566 w 1401233"/>
              <a:gd name="connsiteY0" fmla="*/ 0 h 2015067"/>
              <a:gd name="connsiteX1" fmla="*/ 512233 w 1401233"/>
              <a:gd name="connsiteY1" fmla="*/ 50800 h 2015067"/>
              <a:gd name="connsiteX2" fmla="*/ 452966 w 1401233"/>
              <a:gd name="connsiteY2" fmla="*/ 1405467 h 2015067"/>
              <a:gd name="connsiteX3" fmla="*/ 0 w 1401233"/>
              <a:gd name="connsiteY3" fmla="*/ 1380067 h 2015067"/>
              <a:gd name="connsiteX4" fmla="*/ 12700 w 1401233"/>
              <a:gd name="connsiteY4" fmla="*/ 1718733 h 2015067"/>
              <a:gd name="connsiteX5" fmla="*/ 469900 w 1401233"/>
              <a:gd name="connsiteY5" fmla="*/ 2015067 h 2015067"/>
              <a:gd name="connsiteX6" fmla="*/ 783166 w 1401233"/>
              <a:gd name="connsiteY6" fmla="*/ 1998133 h 2015067"/>
              <a:gd name="connsiteX7" fmla="*/ 690033 w 1401233"/>
              <a:gd name="connsiteY7" fmla="*/ 1574800 h 2015067"/>
              <a:gd name="connsiteX8" fmla="*/ 783166 w 1401233"/>
              <a:gd name="connsiteY8" fmla="*/ 1295400 h 2015067"/>
              <a:gd name="connsiteX9" fmla="*/ 1325033 w 1401233"/>
              <a:gd name="connsiteY9" fmla="*/ 1176867 h 2015067"/>
              <a:gd name="connsiteX10" fmla="*/ 1401233 w 1401233"/>
              <a:gd name="connsiteY10" fmla="*/ 50800 h 2015067"/>
              <a:gd name="connsiteX11" fmla="*/ 1189566 w 1401233"/>
              <a:gd name="connsiteY11" fmla="*/ 0 h 2015067"/>
              <a:gd name="connsiteX0" fmla="*/ 1189566 w 1401233"/>
              <a:gd name="connsiteY0" fmla="*/ 0 h 2015067"/>
              <a:gd name="connsiteX1" fmla="*/ 512233 w 1401233"/>
              <a:gd name="connsiteY1" fmla="*/ 50800 h 2015067"/>
              <a:gd name="connsiteX2" fmla="*/ 452966 w 1401233"/>
              <a:gd name="connsiteY2" fmla="*/ 1405467 h 2015067"/>
              <a:gd name="connsiteX3" fmla="*/ 0 w 1401233"/>
              <a:gd name="connsiteY3" fmla="*/ 1380067 h 2015067"/>
              <a:gd name="connsiteX4" fmla="*/ 38100 w 1401233"/>
              <a:gd name="connsiteY4" fmla="*/ 1937808 h 2015067"/>
              <a:gd name="connsiteX5" fmla="*/ 469900 w 1401233"/>
              <a:gd name="connsiteY5" fmla="*/ 2015067 h 2015067"/>
              <a:gd name="connsiteX6" fmla="*/ 783166 w 1401233"/>
              <a:gd name="connsiteY6" fmla="*/ 1998133 h 2015067"/>
              <a:gd name="connsiteX7" fmla="*/ 690033 w 1401233"/>
              <a:gd name="connsiteY7" fmla="*/ 1574800 h 2015067"/>
              <a:gd name="connsiteX8" fmla="*/ 783166 w 1401233"/>
              <a:gd name="connsiteY8" fmla="*/ 1295400 h 2015067"/>
              <a:gd name="connsiteX9" fmla="*/ 1325033 w 1401233"/>
              <a:gd name="connsiteY9" fmla="*/ 1176867 h 2015067"/>
              <a:gd name="connsiteX10" fmla="*/ 1401233 w 1401233"/>
              <a:gd name="connsiteY10" fmla="*/ 50800 h 2015067"/>
              <a:gd name="connsiteX11" fmla="*/ 1189566 w 1401233"/>
              <a:gd name="connsiteY11" fmla="*/ 0 h 2015067"/>
              <a:gd name="connsiteX0" fmla="*/ 1189566 w 1401233"/>
              <a:gd name="connsiteY0" fmla="*/ 0 h 1998133"/>
              <a:gd name="connsiteX1" fmla="*/ 512233 w 1401233"/>
              <a:gd name="connsiteY1" fmla="*/ 50800 h 1998133"/>
              <a:gd name="connsiteX2" fmla="*/ 452966 w 1401233"/>
              <a:gd name="connsiteY2" fmla="*/ 1405467 h 1998133"/>
              <a:gd name="connsiteX3" fmla="*/ 0 w 1401233"/>
              <a:gd name="connsiteY3" fmla="*/ 1380067 h 1998133"/>
              <a:gd name="connsiteX4" fmla="*/ 38100 w 1401233"/>
              <a:gd name="connsiteY4" fmla="*/ 1937808 h 1998133"/>
              <a:gd name="connsiteX5" fmla="*/ 783166 w 1401233"/>
              <a:gd name="connsiteY5" fmla="*/ 1998133 h 1998133"/>
              <a:gd name="connsiteX6" fmla="*/ 690033 w 1401233"/>
              <a:gd name="connsiteY6" fmla="*/ 1574800 h 1998133"/>
              <a:gd name="connsiteX7" fmla="*/ 783166 w 1401233"/>
              <a:gd name="connsiteY7" fmla="*/ 1295400 h 1998133"/>
              <a:gd name="connsiteX8" fmla="*/ 1325033 w 1401233"/>
              <a:gd name="connsiteY8" fmla="*/ 1176867 h 1998133"/>
              <a:gd name="connsiteX9" fmla="*/ 1401233 w 1401233"/>
              <a:gd name="connsiteY9" fmla="*/ 50800 h 1998133"/>
              <a:gd name="connsiteX10" fmla="*/ 1189566 w 1401233"/>
              <a:gd name="connsiteY10" fmla="*/ 0 h 19981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690033 w 1401233"/>
              <a:gd name="connsiteY6" fmla="*/ 1574800 h 1985433"/>
              <a:gd name="connsiteX7" fmla="*/ 783166 w 1401233"/>
              <a:gd name="connsiteY7" fmla="*/ 12954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09083 w 1401233"/>
              <a:gd name="connsiteY6" fmla="*/ 1574800 h 1985433"/>
              <a:gd name="connsiteX7" fmla="*/ 783166 w 1401233"/>
              <a:gd name="connsiteY7" fmla="*/ 12954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09083 w 1401233"/>
              <a:gd name="connsiteY6" fmla="*/ 1574800 h 1985433"/>
              <a:gd name="connsiteX7" fmla="*/ 741891 w 1401233"/>
              <a:gd name="connsiteY7" fmla="*/ 12700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37658 w 1401233"/>
              <a:gd name="connsiteY6" fmla="*/ 1571625 h 1985433"/>
              <a:gd name="connsiteX7" fmla="*/ 741891 w 1401233"/>
              <a:gd name="connsiteY7" fmla="*/ 12700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37658 w 1401233"/>
              <a:gd name="connsiteY6" fmla="*/ 1571625 h 1985433"/>
              <a:gd name="connsiteX7" fmla="*/ 729191 w 1401233"/>
              <a:gd name="connsiteY7" fmla="*/ 1270000 h 1985433"/>
              <a:gd name="connsiteX8" fmla="*/ 1325033 w 1401233"/>
              <a:gd name="connsiteY8" fmla="*/ 117686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189566 w 1401233"/>
              <a:gd name="connsiteY0" fmla="*/ 0 h 1985433"/>
              <a:gd name="connsiteX1" fmla="*/ 512233 w 1401233"/>
              <a:gd name="connsiteY1" fmla="*/ 50800 h 1985433"/>
              <a:gd name="connsiteX2" fmla="*/ 452966 w 1401233"/>
              <a:gd name="connsiteY2" fmla="*/ 1405467 h 1985433"/>
              <a:gd name="connsiteX3" fmla="*/ 0 w 1401233"/>
              <a:gd name="connsiteY3" fmla="*/ 1380067 h 1985433"/>
              <a:gd name="connsiteX4" fmla="*/ 38100 w 1401233"/>
              <a:gd name="connsiteY4" fmla="*/ 1937808 h 1985433"/>
              <a:gd name="connsiteX5" fmla="*/ 735541 w 1401233"/>
              <a:gd name="connsiteY5" fmla="*/ 1985433 h 1985433"/>
              <a:gd name="connsiteX6" fmla="*/ 737658 w 1401233"/>
              <a:gd name="connsiteY6" fmla="*/ 1571625 h 1985433"/>
              <a:gd name="connsiteX7" fmla="*/ 729191 w 1401233"/>
              <a:gd name="connsiteY7" fmla="*/ 1270000 h 1985433"/>
              <a:gd name="connsiteX8" fmla="*/ 1302808 w 1401233"/>
              <a:gd name="connsiteY8" fmla="*/ 1322917 h 1985433"/>
              <a:gd name="connsiteX9" fmla="*/ 1401233 w 1401233"/>
              <a:gd name="connsiteY9" fmla="*/ 50800 h 1985433"/>
              <a:gd name="connsiteX10" fmla="*/ 1189566 w 1401233"/>
              <a:gd name="connsiteY10" fmla="*/ 0 h 1985433"/>
              <a:gd name="connsiteX0" fmla="*/ 1401233 w 1401233"/>
              <a:gd name="connsiteY0" fmla="*/ 0 h 1934633"/>
              <a:gd name="connsiteX1" fmla="*/ 512233 w 1401233"/>
              <a:gd name="connsiteY1" fmla="*/ 0 h 1934633"/>
              <a:gd name="connsiteX2" fmla="*/ 452966 w 1401233"/>
              <a:gd name="connsiteY2" fmla="*/ 1354667 h 1934633"/>
              <a:gd name="connsiteX3" fmla="*/ 0 w 1401233"/>
              <a:gd name="connsiteY3" fmla="*/ 1329267 h 1934633"/>
              <a:gd name="connsiteX4" fmla="*/ 38100 w 1401233"/>
              <a:gd name="connsiteY4" fmla="*/ 1887008 h 1934633"/>
              <a:gd name="connsiteX5" fmla="*/ 735541 w 1401233"/>
              <a:gd name="connsiteY5" fmla="*/ 1934633 h 1934633"/>
              <a:gd name="connsiteX6" fmla="*/ 737658 w 1401233"/>
              <a:gd name="connsiteY6" fmla="*/ 1520825 h 1934633"/>
              <a:gd name="connsiteX7" fmla="*/ 729191 w 1401233"/>
              <a:gd name="connsiteY7" fmla="*/ 1219200 h 1934633"/>
              <a:gd name="connsiteX8" fmla="*/ 1302808 w 1401233"/>
              <a:gd name="connsiteY8" fmla="*/ 1272117 h 1934633"/>
              <a:gd name="connsiteX9" fmla="*/ 1401233 w 1401233"/>
              <a:gd name="connsiteY9" fmla="*/ 0 h 19346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52966 w 1401233"/>
              <a:gd name="connsiteY2" fmla="*/ 1392767 h 1972733"/>
              <a:gd name="connsiteX3" fmla="*/ 0 w 1401233"/>
              <a:gd name="connsiteY3" fmla="*/ 1367367 h 1972733"/>
              <a:gd name="connsiteX4" fmla="*/ 3810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52966 w 1401233"/>
              <a:gd name="connsiteY2" fmla="*/ 1392767 h 1972733"/>
              <a:gd name="connsiteX3" fmla="*/ 0 w 1401233"/>
              <a:gd name="connsiteY3" fmla="*/ 13673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52966 w 1401233"/>
              <a:gd name="connsiteY2" fmla="*/ 1392767 h 1972733"/>
              <a:gd name="connsiteX3" fmla="*/ 16934 w 1401233"/>
              <a:gd name="connsiteY3" fmla="*/ 13673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61432 w 1401233"/>
              <a:gd name="connsiteY2" fmla="*/ 1346201 h 1972733"/>
              <a:gd name="connsiteX3" fmla="*/ 16934 w 1401233"/>
              <a:gd name="connsiteY3" fmla="*/ 13673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61432 w 1401233"/>
              <a:gd name="connsiteY2" fmla="*/ 1346201 h 1972733"/>
              <a:gd name="connsiteX3" fmla="*/ 12701 w 1401233"/>
              <a:gd name="connsiteY3" fmla="*/ 13546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29191 w 1401233"/>
              <a:gd name="connsiteY7" fmla="*/ 12573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61432 w 1401233"/>
              <a:gd name="connsiteY2" fmla="*/ 1346201 h 1972733"/>
              <a:gd name="connsiteX3" fmla="*/ 12701 w 1401233"/>
              <a:gd name="connsiteY3" fmla="*/ 13546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54591 w 1401233"/>
              <a:gd name="connsiteY7" fmla="*/ 1333500 h 1972733"/>
              <a:gd name="connsiteX8" fmla="*/ 1302808 w 1401233"/>
              <a:gd name="connsiteY8" fmla="*/ 1310217 h 1972733"/>
              <a:gd name="connsiteX9" fmla="*/ 1401233 w 1401233"/>
              <a:gd name="connsiteY9" fmla="*/ 38100 h 1972733"/>
              <a:gd name="connsiteX0" fmla="*/ 1401233 w 1401233"/>
              <a:gd name="connsiteY0" fmla="*/ 38100 h 1972733"/>
              <a:gd name="connsiteX1" fmla="*/ 512233 w 1401233"/>
              <a:gd name="connsiteY1" fmla="*/ 0 h 1972733"/>
              <a:gd name="connsiteX2" fmla="*/ 461432 w 1401233"/>
              <a:gd name="connsiteY2" fmla="*/ 1346201 h 1972733"/>
              <a:gd name="connsiteX3" fmla="*/ 12701 w 1401233"/>
              <a:gd name="connsiteY3" fmla="*/ 1354667 h 1972733"/>
              <a:gd name="connsiteX4" fmla="*/ 0 w 1401233"/>
              <a:gd name="connsiteY4" fmla="*/ 1925108 h 1972733"/>
              <a:gd name="connsiteX5" fmla="*/ 735541 w 1401233"/>
              <a:gd name="connsiteY5" fmla="*/ 1972733 h 1972733"/>
              <a:gd name="connsiteX6" fmla="*/ 737658 w 1401233"/>
              <a:gd name="connsiteY6" fmla="*/ 1558925 h 1972733"/>
              <a:gd name="connsiteX7" fmla="*/ 754591 w 1401233"/>
              <a:gd name="connsiteY7" fmla="*/ 1333500 h 1972733"/>
              <a:gd name="connsiteX8" fmla="*/ 1340908 w 1401233"/>
              <a:gd name="connsiteY8" fmla="*/ 1348317 h 1972733"/>
              <a:gd name="connsiteX9" fmla="*/ 1401233 w 1401233"/>
              <a:gd name="connsiteY9" fmla="*/ 38100 h 197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1233" h="1972733">
                <a:moveTo>
                  <a:pt x="1401233" y="38100"/>
                </a:moveTo>
                <a:lnTo>
                  <a:pt x="512233" y="0"/>
                </a:lnTo>
                <a:lnTo>
                  <a:pt x="461432" y="1346201"/>
                </a:lnTo>
                <a:lnTo>
                  <a:pt x="12701" y="1354667"/>
                </a:lnTo>
                <a:lnTo>
                  <a:pt x="0" y="1925108"/>
                </a:lnTo>
                <a:lnTo>
                  <a:pt x="735541" y="1972733"/>
                </a:lnTo>
                <a:cubicBezTo>
                  <a:pt x="736247" y="1834797"/>
                  <a:pt x="736952" y="1696861"/>
                  <a:pt x="737658" y="1558925"/>
                </a:cubicBezTo>
                <a:lnTo>
                  <a:pt x="754591" y="1333500"/>
                </a:lnTo>
                <a:lnTo>
                  <a:pt x="1340908" y="1348317"/>
                </a:lnTo>
                <a:lnTo>
                  <a:pt x="1401233" y="3810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467ADC-7024-421C-AD29-B75A512ED3F0}"/>
              </a:ext>
            </a:extLst>
          </p:cNvPr>
          <p:cNvSpPr/>
          <p:nvPr/>
        </p:nvSpPr>
        <p:spPr>
          <a:xfrm>
            <a:off x="6038850" y="5280723"/>
            <a:ext cx="2218986" cy="739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speed lower than expected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632226-4311-440D-92C3-55EB3122735A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7148343" y="4627035"/>
            <a:ext cx="0" cy="6536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9D926E0-D143-48E6-B863-95D3F1DB54C7}"/>
              </a:ext>
            </a:extLst>
          </p:cNvPr>
          <p:cNvSpPr/>
          <p:nvPr/>
        </p:nvSpPr>
        <p:spPr>
          <a:xfrm>
            <a:off x="5632450" y="2963333"/>
            <a:ext cx="946150" cy="1138767"/>
          </a:xfrm>
          <a:custGeom>
            <a:avLst/>
            <a:gdLst>
              <a:gd name="connsiteX0" fmla="*/ 0 w 939800"/>
              <a:gd name="connsiteY0" fmla="*/ 292100 h 1138767"/>
              <a:gd name="connsiteX1" fmla="*/ 135467 w 939800"/>
              <a:gd name="connsiteY1" fmla="*/ 1138767 h 1138767"/>
              <a:gd name="connsiteX2" fmla="*/ 499533 w 939800"/>
              <a:gd name="connsiteY2" fmla="*/ 1138767 h 1138767"/>
              <a:gd name="connsiteX3" fmla="*/ 584200 w 939800"/>
              <a:gd name="connsiteY3" fmla="*/ 503767 h 1138767"/>
              <a:gd name="connsiteX4" fmla="*/ 939800 w 939800"/>
              <a:gd name="connsiteY4" fmla="*/ 334434 h 1138767"/>
              <a:gd name="connsiteX5" fmla="*/ 770467 w 939800"/>
              <a:gd name="connsiteY5" fmla="*/ 0 h 1138767"/>
              <a:gd name="connsiteX6" fmla="*/ 0 w 939800"/>
              <a:gd name="connsiteY6" fmla="*/ 292100 h 1138767"/>
              <a:gd name="connsiteX0" fmla="*/ 0 w 946150"/>
              <a:gd name="connsiteY0" fmla="*/ 292100 h 1138767"/>
              <a:gd name="connsiteX1" fmla="*/ 141817 w 946150"/>
              <a:gd name="connsiteY1" fmla="*/ 1138767 h 1138767"/>
              <a:gd name="connsiteX2" fmla="*/ 505883 w 946150"/>
              <a:gd name="connsiteY2" fmla="*/ 1138767 h 1138767"/>
              <a:gd name="connsiteX3" fmla="*/ 590550 w 946150"/>
              <a:gd name="connsiteY3" fmla="*/ 503767 h 1138767"/>
              <a:gd name="connsiteX4" fmla="*/ 946150 w 946150"/>
              <a:gd name="connsiteY4" fmla="*/ 334434 h 1138767"/>
              <a:gd name="connsiteX5" fmla="*/ 776817 w 946150"/>
              <a:gd name="connsiteY5" fmla="*/ 0 h 1138767"/>
              <a:gd name="connsiteX6" fmla="*/ 0 w 946150"/>
              <a:gd name="connsiteY6" fmla="*/ 292100 h 113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150" h="1138767">
                <a:moveTo>
                  <a:pt x="0" y="292100"/>
                </a:moveTo>
                <a:lnTo>
                  <a:pt x="141817" y="1138767"/>
                </a:lnTo>
                <a:lnTo>
                  <a:pt x="505883" y="1138767"/>
                </a:lnTo>
                <a:lnTo>
                  <a:pt x="590550" y="503767"/>
                </a:lnTo>
                <a:lnTo>
                  <a:pt x="946150" y="334434"/>
                </a:lnTo>
                <a:lnTo>
                  <a:pt x="776817" y="0"/>
                </a:lnTo>
                <a:lnTo>
                  <a:pt x="0" y="29210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4E4A18-8D9E-4AEB-BA56-315812EA1586}"/>
              </a:ext>
            </a:extLst>
          </p:cNvPr>
          <p:cNvSpPr/>
          <p:nvPr/>
        </p:nvSpPr>
        <p:spPr>
          <a:xfrm>
            <a:off x="4986507" y="960868"/>
            <a:ext cx="2218986" cy="9579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speed and accessibility closely correlated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9C51FC-C102-4962-B634-E6167998F42C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6096000" y="1918800"/>
            <a:ext cx="127000" cy="111967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9624114-8ECA-41BE-BE04-2DA9759A3D5E}"/>
              </a:ext>
            </a:extLst>
          </p:cNvPr>
          <p:cNvSpPr/>
          <p:nvPr/>
        </p:nvSpPr>
        <p:spPr>
          <a:xfrm>
            <a:off x="7937499" y="2405062"/>
            <a:ext cx="1027113" cy="1182687"/>
          </a:xfrm>
          <a:custGeom>
            <a:avLst/>
            <a:gdLst>
              <a:gd name="connsiteX0" fmla="*/ 501650 w 1092200"/>
              <a:gd name="connsiteY0" fmla="*/ 25400 h 1181100"/>
              <a:gd name="connsiteX1" fmla="*/ 38100 w 1092200"/>
              <a:gd name="connsiteY1" fmla="*/ 882650 h 1181100"/>
              <a:gd name="connsiteX2" fmla="*/ 0 w 1092200"/>
              <a:gd name="connsiteY2" fmla="*/ 1168400 h 1181100"/>
              <a:gd name="connsiteX3" fmla="*/ 241300 w 1092200"/>
              <a:gd name="connsiteY3" fmla="*/ 1181100 h 1181100"/>
              <a:gd name="connsiteX4" fmla="*/ 1092200 w 1092200"/>
              <a:gd name="connsiteY4" fmla="*/ 889000 h 1181100"/>
              <a:gd name="connsiteX5" fmla="*/ 914400 w 1092200"/>
              <a:gd name="connsiteY5" fmla="*/ 0 h 1181100"/>
              <a:gd name="connsiteX6" fmla="*/ 501650 w 1092200"/>
              <a:gd name="connsiteY6" fmla="*/ 25400 h 1181100"/>
              <a:gd name="connsiteX0" fmla="*/ 501650 w 1027113"/>
              <a:gd name="connsiteY0" fmla="*/ 25400 h 1181100"/>
              <a:gd name="connsiteX1" fmla="*/ 38100 w 1027113"/>
              <a:gd name="connsiteY1" fmla="*/ 882650 h 1181100"/>
              <a:gd name="connsiteX2" fmla="*/ 0 w 1027113"/>
              <a:gd name="connsiteY2" fmla="*/ 1168400 h 1181100"/>
              <a:gd name="connsiteX3" fmla="*/ 241300 w 1027113"/>
              <a:gd name="connsiteY3" fmla="*/ 1181100 h 1181100"/>
              <a:gd name="connsiteX4" fmla="*/ 1027113 w 1027113"/>
              <a:gd name="connsiteY4" fmla="*/ 906462 h 1181100"/>
              <a:gd name="connsiteX5" fmla="*/ 914400 w 1027113"/>
              <a:gd name="connsiteY5" fmla="*/ 0 h 1181100"/>
              <a:gd name="connsiteX6" fmla="*/ 501650 w 1027113"/>
              <a:gd name="connsiteY6" fmla="*/ 25400 h 1181100"/>
              <a:gd name="connsiteX0" fmla="*/ 501650 w 1027113"/>
              <a:gd name="connsiteY0" fmla="*/ 25400 h 1181100"/>
              <a:gd name="connsiteX1" fmla="*/ 9525 w 1027113"/>
              <a:gd name="connsiteY1" fmla="*/ 903288 h 1181100"/>
              <a:gd name="connsiteX2" fmla="*/ 0 w 1027113"/>
              <a:gd name="connsiteY2" fmla="*/ 1168400 h 1181100"/>
              <a:gd name="connsiteX3" fmla="*/ 241300 w 1027113"/>
              <a:gd name="connsiteY3" fmla="*/ 1181100 h 1181100"/>
              <a:gd name="connsiteX4" fmla="*/ 1027113 w 1027113"/>
              <a:gd name="connsiteY4" fmla="*/ 906462 h 1181100"/>
              <a:gd name="connsiteX5" fmla="*/ 914400 w 1027113"/>
              <a:gd name="connsiteY5" fmla="*/ 0 h 1181100"/>
              <a:gd name="connsiteX6" fmla="*/ 501650 w 1027113"/>
              <a:gd name="connsiteY6" fmla="*/ 25400 h 1181100"/>
              <a:gd name="connsiteX0" fmla="*/ 588963 w 1027113"/>
              <a:gd name="connsiteY0" fmla="*/ 0 h 1182687"/>
              <a:gd name="connsiteX1" fmla="*/ 9525 w 1027113"/>
              <a:gd name="connsiteY1" fmla="*/ 904875 h 1182687"/>
              <a:gd name="connsiteX2" fmla="*/ 0 w 1027113"/>
              <a:gd name="connsiteY2" fmla="*/ 1169987 h 1182687"/>
              <a:gd name="connsiteX3" fmla="*/ 241300 w 1027113"/>
              <a:gd name="connsiteY3" fmla="*/ 1182687 h 1182687"/>
              <a:gd name="connsiteX4" fmla="*/ 1027113 w 1027113"/>
              <a:gd name="connsiteY4" fmla="*/ 908049 h 1182687"/>
              <a:gd name="connsiteX5" fmla="*/ 914400 w 1027113"/>
              <a:gd name="connsiteY5" fmla="*/ 1587 h 1182687"/>
              <a:gd name="connsiteX6" fmla="*/ 588963 w 1027113"/>
              <a:gd name="connsiteY6" fmla="*/ 0 h 118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7113" h="1182687">
                <a:moveTo>
                  <a:pt x="588963" y="0"/>
                </a:moveTo>
                <a:lnTo>
                  <a:pt x="9525" y="904875"/>
                </a:lnTo>
                <a:lnTo>
                  <a:pt x="0" y="1169987"/>
                </a:lnTo>
                <a:lnTo>
                  <a:pt x="241300" y="1182687"/>
                </a:lnTo>
                <a:lnTo>
                  <a:pt x="1027113" y="908049"/>
                </a:lnTo>
                <a:lnTo>
                  <a:pt x="914400" y="1587"/>
                </a:lnTo>
                <a:lnTo>
                  <a:pt x="588963" y="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6668FE-97BB-4370-9C7F-970D64ED307B}"/>
              </a:ext>
            </a:extLst>
          </p:cNvPr>
          <p:cNvSpPr/>
          <p:nvPr/>
        </p:nvSpPr>
        <p:spPr>
          <a:xfrm>
            <a:off x="7885430" y="727330"/>
            <a:ext cx="2218986" cy="7213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speed lower than expected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63B220-99C5-4CD6-9AAA-58BD066F80BD}"/>
              </a:ext>
            </a:extLst>
          </p:cNvPr>
          <p:cNvCxnSpPr>
            <a:cxnSpLocks/>
            <a:stCxn id="45" idx="2"/>
            <a:endCxn id="44" idx="5"/>
          </p:cNvCxnSpPr>
          <p:nvPr/>
        </p:nvCxnSpPr>
        <p:spPr>
          <a:xfrm flipH="1">
            <a:off x="8851899" y="1448717"/>
            <a:ext cx="143024" cy="9579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09DE264-764F-43BE-89DA-2442238424FC}"/>
              </a:ext>
            </a:extLst>
          </p:cNvPr>
          <p:cNvSpPr txBox="1"/>
          <p:nvPr/>
        </p:nvSpPr>
        <p:spPr>
          <a:xfrm rot="120000">
            <a:off x="8257837" y="3093511"/>
            <a:ext cx="54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HING YIP STREET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D76448-0D2E-4F73-B78B-8F298512111B}"/>
              </a:ext>
            </a:extLst>
          </p:cNvPr>
          <p:cNvSpPr txBox="1"/>
          <p:nvPr/>
        </p:nvSpPr>
        <p:spPr>
          <a:xfrm rot="180000">
            <a:off x="8649500" y="2436581"/>
            <a:ext cx="601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SHING YIP STREET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A32EA3-A91E-4D80-8C68-C1E8D0B9E144}"/>
              </a:ext>
            </a:extLst>
          </p:cNvPr>
          <p:cNvSpPr txBox="1"/>
          <p:nvPr/>
        </p:nvSpPr>
        <p:spPr>
          <a:xfrm rot="180000">
            <a:off x="7137995" y="3276145"/>
            <a:ext cx="601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latin typeface="LM Roman 10" panose="00000500000000000000" pitchFamily="50" charset="0"/>
              </a:rPr>
              <a:t>TSUN YIP STREET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092130-FB29-45A1-8D91-800395061813}"/>
              </a:ext>
            </a:extLst>
          </p:cNvPr>
          <p:cNvSpPr txBox="1"/>
          <p:nvPr/>
        </p:nvSpPr>
        <p:spPr>
          <a:xfrm rot="20102918">
            <a:off x="6189138" y="2779778"/>
            <a:ext cx="77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latin typeface="LM Roman 10" panose="00000500000000000000" pitchFamily="50" charset="0"/>
              </a:rPr>
              <a:t>HOW MING STREET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B2A545-36AE-4426-AA76-72890DDE6D42}"/>
              </a:ext>
            </a:extLst>
          </p:cNvPr>
          <p:cNvSpPr/>
          <p:nvPr/>
        </p:nvSpPr>
        <p:spPr>
          <a:xfrm>
            <a:off x="8132286" y="3651350"/>
            <a:ext cx="862637" cy="770759"/>
          </a:xfrm>
          <a:custGeom>
            <a:avLst/>
            <a:gdLst>
              <a:gd name="connsiteX0" fmla="*/ 0 w 859462"/>
              <a:gd name="connsiteY0" fmla="*/ 0 h 754884"/>
              <a:gd name="connsiteX1" fmla="*/ 859462 w 859462"/>
              <a:gd name="connsiteY1" fmla="*/ 0 h 754884"/>
              <a:gd name="connsiteX2" fmla="*/ 859462 w 859462"/>
              <a:gd name="connsiteY2" fmla="*/ 754884 h 754884"/>
              <a:gd name="connsiteX3" fmla="*/ 0 w 859462"/>
              <a:gd name="connsiteY3" fmla="*/ 754884 h 754884"/>
              <a:gd name="connsiteX4" fmla="*/ 0 w 859462"/>
              <a:gd name="connsiteY4" fmla="*/ 0 h 754884"/>
              <a:gd name="connsiteX0" fmla="*/ 0 w 859462"/>
              <a:gd name="connsiteY0" fmla="*/ 0 h 754884"/>
              <a:gd name="connsiteX1" fmla="*/ 786437 w 859462"/>
              <a:gd name="connsiteY1" fmla="*/ 3175 h 754884"/>
              <a:gd name="connsiteX2" fmla="*/ 859462 w 859462"/>
              <a:gd name="connsiteY2" fmla="*/ 754884 h 754884"/>
              <a:gd name="connsiteX3" fmla="*/ 0 w 859462"/>
              <a:gd name="connsiteY3" fmla="*/ 754884 h 754884"/>
              <a:gd name="connsiteX4" fmla="*/ 0 w 859462"/>
              <a:gd name="connsiteY4" fmla="*/ 0 h 754884"/>
              <a:gd name="connsiteX0" fmla="*/ 0 w 859462"/>
              <a:gd name="connsiteY0" fmla="*/ 0 h 754884"/>
              <a:gd name="connsiteX1" fmla="*/ 786437 w 859462"/>
              <a:gd name="connsiteY1" fmla="*/ 3175 h 754884"/>
              <a:gd name="connsiteX2" fmla="*/ 859462 w 859462"/>
              <a:gd name="connsiteY2" fmla="*/ 754884 h 754884"/>
              <a:gd name="connsiteX3" fmla="*/ 34925 w 859462"/>
              <a:gd name="connsiteY3" fmla="*/ 745359 h 754884"/>
              <a:gd name="connsiteX4" fmla="*/ 0 w 859462"/>
              <a:gd name="connsiteY4" fmla="*/ 0 h 754884"/>
              <a:gd name="connsiteX0" fmla="*/ 0 w 862637"/>
              <a:gd name="connsiteY0" fmla="*/ 0 h 770759"/>
              <a:gd name="connsiteX1" fmla="*/ 789612 w 862637"/>
              <a:gd name="connsiteY1" fmla="*/ 19050 h 770759"/>
              <a:gd name="connsiteX2" fmla="*/ 862637 w 862637"/>
              <a:gd name="connsiteY2" fmla="*/ 770759 h 770759"/>
              <a:gd name="connsiteX3" fmla="*/ 38100 w 862637"/>
              <a:gd name="connsiteY3" fmla="*/ 761234 h 770759"/>
              <a:gd name="connsiteX4" fmla="*/ 0 w 862637"/>
              <a:gd name="connsiteY4" fmla="*/ 0 h 77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637" h="770759">
                <a:moveTo>
                  <a:pt x="0" y="0"/>
                </a:moveTo>
                <a:lnTo>
                  <a:pt x="789612" y="19050"/>
                </a:lnTo>
                <a:lnTo>
                  <a:pt x="862637" y="770759"/>
                </a:lnTo>
                <a:lnTo>
                  <a:pt x="38100" y="76123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330762-EA7E-453B-A127-F6D7F6D5E2F5}"/>
              </a:ext>
            </a:extLst>
          </p:cNvPr>
          <p:cNvSpPr/>
          <p:nvPr/>
        </p:nvSpPr>
        <p:spPr>
          <a:xfrm>
            <a:off x="9402234" y="3292917"/>
            <a:ext cx="1444467" cy="14876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speed and accessibility closely correlated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DCE32F-67FE-4833-8A1D-2DBCB2D5010B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8950324" y="4036729"/>
            <a:ext cx="4519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48DEF9F-DF8B-45E2-868D-4DBBB84B3380}"/>
              </a:ext>
            </a:extLst>
          </p:cNvPr>
          <p:cNvSpPr txBox="1"/>
          <p:nvPr/>
        </p:nvSpPr>
        <p:spPr>
          <a:xfrm>
            <a:off x="4935705" y="650805"/>
            <a:ext cx="123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Area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624318-6748-4BE4-A788-79F40AFC1F57}"/>
              </a:ext>
            </a:extLst>
          </p:cNvPr>
          <p:cNvSpPr txBox="1"/>
          <p:nvPr/>
        </p:nvSpPr>
        <p:spPr>
          <a:xfrm>
            <a:off x="9331170" y="2982854"/>
            <a:ext cx="123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Area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920A22-C03C-48C9-B974-838C10F015B2}"/>
              </a:ext>
            </a:extLst>
          </p:cNvPr>
          <p:cNvSpPr txBox="1"/>
          <p:nvPr/>
        </p:nvSpPr>
        <p:spPr>
          <a:xfrm>
            <a:off x="7834628" y="422353"/>
            <a:ext cx="123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Area 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9522C49-D5F9-4392-B00C-52F69CFA159E}"/>
              </a:ext>
            </a:extLst>
          </p:cNvPr>
          <p:cNvSpPr txBox="1"/>
          <p:nvPr/>
        </p:nvSpPr>
        <p:spPr>
          <a:xfrm rot="180000">
            <a:off x="7387268" y="3054029"/>
            <a:ext cx="601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00" dirty="0">
                <a:latin typeface="LM Roman 10" panose="00000500000000000000" pitchFamily="50" charset="0"/>
              </a:rPr>
              <a:t>HUNG TO ROAD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8B3E5F9-5F0D-4724-8C2B-15C55F09E268}"/>
              </a:ext>
            </a:extLst>
          </p:cNvPr>
          <p:cNvSpPr txBox="1"/>
          <p:nvPr/>
        </p:nvSpPr>
        <p:spPr>
          <a:xfrm>
            <a:off x="5988048" y="4969936"/>
            <a:ext cx="123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LM Roman 10" panose="00000500000000000000" pitchFamily="50" charset="0"/>
              </a:rPr>
              <a:t>Area 4</a:t>
            </a:r>
          </a:p>
        </p:txBody>
      </p:sp>
    </p:spTree>
    <p:extLst>
      <p:ext uri="{BB962C8B-B14F-4D97-AF65-F5344CB8AC3E}">
        <p14:creationId xmlns:p14="http://schemas.microsoft.com/office/powerpoint/2010/main" val="2423414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F39560-D95A-4392-B51B-A1D523851D9D}"/>
              </a:ext>
            </a:extLst>
          </p:cNvPr>
          <p:cNvSpPr txBox="1"/>
          <p:nvPr/>
        </p:nvSpPr>
        <p:spPr>
          <a:xfrm>
            <a:off x="368300" y="1549400"/>
            <a:ext cx="1145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latin typeface="LM Roman 10" panose="00000500000000000000" pitchFamily="50" charset="0"/>
              </a:rPr>
              <a:t>PHYSICAL BARRICADES</a:t>
            </a:r>
          </a:p>
        </p:txBody>
      </p:sp>
    </p:spTree>
    <p:extLst>
      <p:ext uri="{BB962C8B-B14F-4D97-AF65-F5344CB8AC3E}">
        <p14:creationId xmlns:p14="http://schemas.microsoft.com/office/powerpoint/2010/main" val="1185303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E076E-D3E7-401F-BAA7-D506485BB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5DDFB4-CAD6-472E-97B4-84826CF87EB6}"/>
              </a:ext>
            </a:extLst>
          </p:cNvPr>
          <p:cNvSpPr/>
          <p:nvPr/>
        </p:nvSpPr>
        <p:spPr>
          <a:xfrm>
            <a:off x="2885242" y="5699464"/>
            <a:ext cx="2388094" cy="8877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Use of mobile barricades to reserve parking spaces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5D355D-2A1C-4CAE-B670-BDBC7EAD83FA}"/>
              </a:ext>
            </a:extLst>
          </p:cNvPr>
          <p:cNvCxnSpPr>
            <a:stCxn id="4" idx="3"/>
          </p:cNvCxnSpPr>
          <p:nvPr/>
        </p:nvCxnSpPr>
        <p:spPr>
          <a:xfrm flipV="1">
            <a:off x="5273336" y="5450889"/>
            <a:ext cx="1012054" cy="692459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A9D36F-9988-42DE-B4B8-441390B53E31}"/>
              </a:ext>
            </a:extLst>
          </p:cNvPr>
          <p:cNvCxnSpPr>
            <a:cxnSpLocks/>
          </p:cNvCxnSpPr>
          <p:nvPr/>
        </p:nvCxnSpPr>
        <p:spPr>
          <a:xfrm flipV="1">
            <a:off x="5273336" y="4952631"/>
            <a:ext cx="204186" cy="120181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C74164-66EF-4CD4-8F3E-D9B342A8BEE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273336" y="6143348"/>
            <a:ext cx="3400148" cy="5687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BF42661-211D-4716-AF83-089B72B56DDB}"/>
              </a:ext>
            </a:extLst>
          </p:cNvPr>
          <p:cNvSpPr/>
          <p:nvPr/>
        </p:nvSpPr>
        <p:spPr>
          <a:xfrm>
            <a:off x="2334827" y="4119239"/>
            <a:ext cx="1597980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F5709C-A477-473E-A01D-9B27C98904D0}"/>
              </a:ext>
            </a:extLst>
          </p:cNvPr>
          <p:cNvSpPr/>
          <p:nvPr/>
        </p:nvSpPr>
        <p:spPr>
          <a:xfrm>
            <a:off x="1238808" y="3326972"/>
            <a:ext cx="2388094" cy="636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Road capacity significantly reduced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223814-976A-4E54-AB88-15320EF25D86}"/>
              </a:ext>
            </a:extLst>
          </p:cNvPr>
          <p:cNvSpPr/>
          <p:nvPr/>
        </p:nvSpPr>
        <p:spPr>
          <a:xfrm>
            <a:off x="8673485" y="2107615"/>
            <a:ext cx="1802166" cy="10617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Truck forced to unload goods at street centre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AEA445-5EE1-41BF-81B8-D7B749F3D24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554899" y="2638472"/>
            <a:ext cx="1118586" cy="319039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AE33D81-6C88-4B19-B497-C87F06A54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08" y="231781"/>
            <a:ext cx="4238714" cy="282580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4094F0C-C62C-448A-8156-297065F4545A}"/>
              </a:ext>
            </a:extLst>
          </p:cNvPr>
          <p:cNvSpPr/>
          <p:nvPr/>
        </p:nvSpPr>
        <p:spPr>
          <a:xfrm>
            <a:off x="3358165" y="2028337"/>
            <a:ext cx="2029546" cy="9702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Generation of long traffic queue lags behind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908FE7-5D20-46BB-8165-CC13B2D65427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4079289" y="1644685"/>
            <a:ext cx="293649" cy="38365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EB8F876-757C-41D9-B47E-A6FE0089EB96}"/>
              </a:ext>
            </a:extLst>
          </p:cNvPr>
          <p:cNvSpPr/>
          <p:nvPr/>
        </p:nvSpPr>
        <p:spPr>
          <a:xfrm rot="12386768">
            <a:off x="1855959" y="2899320"/>
            <a:ext cx="957737" cy="2626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94CC6-30DD-4BBD-A5EA-D3EF499044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55907" y="105394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0DC3A984-C0AA-462B-9604-35BCC6BF0947}"/>
              </a:ext>
            </a:extLst>
          </p:cNvPr>
          <p:cNvSpPr/>
          <p:nvPr/>
        </p:nvSpPr>
        <p:spPr>
          <a:xfrm rot="2700000">
            <a:off x="9926130" y="677012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71D24-8BEC-4385-9D3C-1C5C9D449602}"/>
              </a:ext>
            </a:extLst>
          </p:cNvPr>
          <p:cNvSpPr txBox="1"/>
          <p:nvPr/>
        </p:nvSpPr>
        <p:spPr>
          <a:xfrm>
            <a:off x="9584936" y="754955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10968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A8CC9-25B1-4E4F-AA5A-26CA97946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CA1592-CAFF-47EA-9C8E-255F7B66FB1B}"/>
              </a:ext>
            </a:extLst>
          </p:cNvPr>
          <p:cNvSpPr/>
          <p:nvPr/>
        </p:nvSpPr>
        <p:spPr>
          <a:xfrm>
            <a:off x="3355142" y="2178796"/>
            <a:ext cx="1932564" cy="10302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Barricades used to reserve parking spaces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E452A-11FB-4DA9-B8AF-1376CD53C5A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782728" y="3209032"/>
            <a:ext cx="538696" cy="45819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6D130FD-A1C3-4207-A58E-03638695E80A}"/>
              </a:ext>
            </a:extLst>
          </p:cNvPr>
          <p:cNvSpPr/>
          <p:nvPr/>
        </p:nvSpPr>
        <p:spPr>
          <a:xfrm>
            <a:off x="2346325" y="3135312"/>
            <a:ext cx="257175" cy="587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1C5993-3C14-41B9-9E71-5D1DC360A0CF}"/>
              </a:ext>
            </a:extLst>
          </p:cNvPr>
          <p:cNvCxnSpPr>
            <a:cxnSpLocks/>
          </p:cNvCxnSpPr>
          <p:nvPr/>
        </p:nvCxnSpPr>
        <p:spPr>
          <a:xfrm>
            <a:off x="4321424" y="3209031"/>
            <a:ext cx="828092" cy="2826009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F4EBC2-381D-411F-9D92-13193C1E085E}"/>
              </a:ext>
            </a:extLst>
          </p:cNvPr>
          <p:cNvSpPr/>
          <p:nvPr/>
        </p:nvSpPr>
        <p:spPr>
          <a:xfrm>
            <a:off x="6039348" y="1404954"/>
            <a:ext cx="2409989" cy="10302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Taxi has to find available spots for passenger alighting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9DDCC5-9EBE-4023-B95B-0980CA64C8E8}"/>
              </a:ext>
            </a:extLst>
          </p:cNvPr>
          <p:cNvSpPr/>
          <p:nvPr/>
        </p:nvSpPr>
        <p:spPr>
          <a:xfrm>
            <a:off x="8639424" y="1247340"/>
            <a:ext cx="2409989" cy="13454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Vehicle acceleration may be sporadic when probing for parking spaces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ADAA3-8674-4F0B-A7B3-0B92EA23A2C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244343" y="2435191"/>
            <a:ext cx="117142" cy="116465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07BC11-1307-4551-899D-E7ED6BC18C48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548261" y="2592804"/>
            <a:ext cx="296158" cy="84532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F2ABD5B-50C8-4F51-95D1-C675854A4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212092" y="5231914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Cross 23">
            <a:extLst>
              <a:ext uri="{FF2B5EF4-FFF2-40B4-BE49-F238E27FC236}">
                <a16:creationId xmlns:a16="http://schemas.microsoft.com/office/drawing/2014/main" id="{AA21CE4E-0FF2-4B81-8D08-9239DF5FC3C2}"/>
              </a:ext>
            </a:extLst>
          </p:cNvPr>
          <p:cNvSpPr/>
          <p:nvPr/>
        </p:nvSpPr>
        <p:spPr>
          <a:xfrm rot="2700000">
            <a:off x="10183295" y="5684148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F040D5-C516-47E6-AECD-A304D22836A1}"/>
              </a:ext>
            </a:extLst>
          </p:cNvPr>
          <p:cNvSpPr txBox="1"/>
          <p:nvPr/>
        </p:nvSpPr>
        <p:spPr>
          <a:xfrm>
            <a:off x="9842101" y="5762091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AE207E5-012A-4C80-ABE9-DDF7E30FB463}"/>
              </a:ext>
            </a:extLst>
          </p:cNvPr>
          <p:cNvSpPr/>
          <p:nvPr/>
        </p:nvSpPr>
        <p:spPr>
          <a:xfrm rot="20473372">
            <a:off x="1331826" y="4205867"/>
            <a:ext cx="1597980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C0EC0B-F101-454F-9818-4B0B4BFF4F0F}"/>
              </a:ext>
            </a:extLst>
          </p:cNvPr>
          <p:cNvSpPr/>
          <p:nvPr/>
        </p:nvSpPr>
        <p:spPr>
          <a:xfrm>
            <a:off x="2161095" y="4485935"/>
            <a:ext cx="2388094" cy="636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Road capacity significantly reduced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A05CB31-56D4-4540-8A49-1B505E955B5E}"/>
              </a:ext>
            </a:extLst>
          </p:cNvPr>
          <p:cNvSpPr/>
          <p:nvPr/>
        </p:nvSpPr>
        <p:spPr>
          <a:xfrm rot="9455531">
            <a:off x="3455687" y="3685565"/>
            <a:ext cx="694546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677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4D674-9FDD-4B44-B02C-F5403C9A4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0"/>
            <a:ext cx="10287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9EBDA-A0AB-4352-948C-2832AAC0025F}"/>
              </a:ext>
            </a:extLst>
          </p:cNvPr>
          <p:cNvSpPr/>
          <p:nvPr/>
        </p:nvSpPr>
        <p:spPr>
          <a:xfrm>
            <a:off x="4761177" y="1368364"/>
            <a:ext cx="2669646" cy="1047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Driver forced to unload goods with immediate proximity to destination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7D0428-0FAC-441D-9DEA-3E96D6E3850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2415867"/>
            <a:ext cx="325088" cy="104750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A064749-7068-4D90-8625-523D0284E405}"/>
              </a:ext>
            </a:extLst>
          </p:cNvPr>
          <p:cNvSpPr/>
          <p:nvPr/>
        </p:nvSpPr>
        <p:spPr>
          <a:xfrm>
            <a:off x="7870756" y="1710757"/>
            <a:ext cx="1894682" cy="705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Traffic backlog generated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1A8CAC-FA50-4667-9EDA-AFC1D55D781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8060924" y="2415867"/>
            <a:ext cx="757173" cy="113173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98131-7CFD-4E8E-BEF6-8E706611637B}"/>
              </a:ext>
            </a:extLst>
          </p:cNvPr>
          <p:cNvSpPr/>
          <p:nvPr/>
        </p:nvSpPr>
        <p:spPr>
          <a:xfrm>
            <a:off x="6421088" y="5300002"/>
            <a:ext cx="1841240" cy="1047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Barricades prevent trucks from parking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76F259-73EA-4234-A382-7C68C178CCC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341708" y="4546382"/>
            <a:ext cx="529048" cy="75362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3D10040-A1FA-4256-9959-481A3B3AF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1293468" y="5300002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Cross 22">
            <a:extLst>
              <a:ext uri="{FF2B5EF4-FFF2-40B4-BE49-F238E27FC236}">
                <a16:creationId xmlns:a16="http://schemas.microsoft.com/office/drawing/2014/main" id="{1516118A-B20E-43DC-8549-6939E3317535}"/>
              </a:ext>
            </a:extLst>
          </p:cNvPr>
          <p:cNvSpPr/>
          <p:nvPr/>
        </p:nvSpPr>
        <p:spPr>
          <a:xfrm rot="2700000">
            <a:off x="3050989" y="6025081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9BBF22-6BB7-4FFE-816E-DF8FF2EDC015}"/>
              </a:ext>
            </a:extLst>
          </p:cNvPr>
          <p:cNvSpPr txBox="1"/>
          <p:nvPr/>
        </p:nvSpPr>
        <p:spPr>
          <a:xfrm>
            <a:off x="2709795" y="6103024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0D6B8-B7DA-43C2-A2C2-D016F224AF79}"/>
              </a:ext>
            </a:extLst>
          </p:cNvPr>
          <p:cNvSpPr/>
          <p:nvPr/>
        </p:nvSpPr>
        <p:spPr>
          <a:xfrm>
            <a:off x="2139950" y="4419600"/>
            <a:ext cx="225425" cy="1492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ABC33E-6394-471F-9C24-93F7596F6C3E}"/>
              </a:ext>
            </a:extLst>
          </p:cNvPr>
          <p:cNvSpPr/>
          <p:nvPr/>
        </p:nvSpPr>
        <p:spPr>
          <a:xfrm>
            <a:off x="6548438" y="4116467"/>
            <a:ext cx="276225" cy="6818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12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35BEC-230E-419E-9F3B-674F4F716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4" y="2023353"/>
            <a:ext cx="7301262" cy="48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0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F39560-D95A-4392-B51B-A1D523851D9D}"/>
              </a:ext>
            </a:extLst>
          </p:cNvPr>
          <p:cNvSpPr txBox="1"/>
          <p:nvPr/>
        </p:nvSpPr>
        <p:spPr>
          <a:xfrm>
            <a:off x="368300" y="1549400"/>
            <a:ext cx="11455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latin typeface="LM Roman 10" panose="00000500000000000000" pitchFamily="50" charset="0"/>
              </a:rPr>
              <a:t>ILLEGAL/ DOUBLE PARKING</a:t>
            </a:r>
          </a:p>
        </p:txBody>
      </p:sp>
    </p:spTree>
    <p:extLst>
      <p:ext uri="{BB962C8B-B14F-4D97-AF65-F5344CB8AC3E}">
        <p14:creationId xmlns:p14="http://schemas.microsoft.com/office/powerpoint/2010/main" val="693208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B8E56-21BE-4E00-B73B-3CF92FA88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FB9964-FCF2-40CF-9DF1-4D56EB9EDF6B}"/>
              </a:ext>
            </a:extLst>
          </p:cNvPr>
          <p:cNvSpPr/>
          <p:nvPr/>
        </p:nvSpPr>
        <p:spPr>
          <a:xfrm>
            <a:off x="3743855" y="4277333"/>
            <a:ext cx="176212" cy="1147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7553F-81A9-4C34-9035-159735D5267D}"/>
              </a:ext>
            </a:extLst>
          </p:cNvPr>
          <p:cNvSpPr/>
          <p:nvPr/>
        </p:nvSpPr>
        <p:spPr>
          <a:xfrm>
            <a:off x="4579937" y="4417032"/>
            <a:ext cx="191029" cy="14226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B49FB-80A4-4E5F-BDD3-DBBF3BB72217}"/>
              </a:ext>
            </a:extLst>
          </p:cNvPr>
          <p:cNvSpPr/>
          <p:nvPr/>
        </p:nvSpPr>
        <p:spPr>
          <a:xfrm>
            <a:off x="7378700" y="3980470"/>
            <a:ext cx="45719" cy="819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72972F-4BBD-4B4E-AA5E-BD2B00DED96B}"/>
              </a:ext>
            </a:extLst>
          </p:cNvPr>
          <p:cNvSpPr/>
          <p:nvPr/>
        </p:nvSpPr>
        <p:spPr>
          <a:xfrm>
            <a:off x="9186862" y="3980470"/>
            <a:ext cx="115888" cy="819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99D1F-E6AB-472A-978C-3E848B14CAB6}"/>
              </a:ext>
            </a:extLst>
          </p:cNvPr>
          <p:cNvSpPr/>
          <p:nvPr/>
        </p:nvSpPr>
        <p:spPr>
          <a:xfrm>
            <a:off x="10748962" y="4649337"/>
            <a:ext cx="211138" cy="13433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176330-94F1-46E1-AB20-87C44CE3A62D}"/>
              </a:ext>
            </a:extLst>
          </p:cNvPr>
          <p:cNvSpPr/>
          <p:nvPr/>
        </p:nvSpPr>
        <p:spPr>
          <a:xfrm>
            <a:off x="1850893" y="5499038"/>
            <a:ext cx="2498991" cy="1010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By law, double yellow stripes prohibits vehicle stoppage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2B70E2-5B47-47F5-8D02-D66AEAC5044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641601" y="5019674"/>
            <a:ext cx="458788" cy="479364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891F3F-1815-47C1-BB27-D2AC46F643FB}"/>
              </a:ext>
            </a:extLst>
          </p:cNvPr>
          <p:cNvSpPr/>
          <p:nvPr/>
        </p:nvSpPr>
        <p:spPr>
          <a:xfrm>
            <a:off x="5963708" y="1452497"/>
            <a:ext cx="2597150" cy="7931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Double parking occurs for multiple vehicles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6A617E-CF6A-4A0A-A034-5B9A15D3BEC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70133" y="2245608"/>
            <a:ext cx="692150" cy="1115659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C416DE-D235-4AFF-AC4A-C88F2E377D6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262283" y="2245608"/>
            <a:ext cx="586317" cy="1115659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DB6BED-411C-43C5-B6C9-FC85574B0E85}"/>
              </a:ext>
            </a:extLst>
          </p:cNvPr>
          <p:cNvCxnSpPr>
            <a:cxnSpLocks/>
          </p:cNvCxnSpPr>
          <p:nvPr/>
        </p:nvCxnSpPr>
        <p:spPr>
          <a:xfrm>
            <a:off x="7262283" y="2245608"/>
            <a:ext cx="1561206" cy="118339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199D11-CA8C-4C46-8FFF-F26CA96F1CFC}"/>
              </a:ext>
            </a:extLst>
          </p:cNvPr>
          <p:cNvSpPr/>
          <p:nvPr/>
        </p:nvSpPr>
        <p:spPr>
          <a:xfrm>
            <a:off x="6707286" y="4623118"/>
            <a:ext cx="2229469" cy="983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Parking on yellow hatched lines are prohibited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DE711D-78B6-44D7-9469-457BBD56162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8936755" y="5114997"/>
            <a:ext cx="1179397" cy="68336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9D2289E-EA64-487F-9058-A2FA96095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1082746" y="83307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9" name="Cross 38">
            <a:extLst>
              <a:ext uri="{FF2B5EF4-FFF2-40B4-BE49-F238E27FC236}">
                <a16:creationId xmlns:a16="http://schemas.microsoft.com/office/drawing/2014/main" id="{53B210A5-3C88-4185-BF13-90C1C6E2D4C8}"/>
              </a:ext>
            </a:extLst>
          </p:cNvPr>
          <p:cNvSpPr/>
          <p:nvPr/>
        </p:nvSpPr>
        <p:spPr>
          <a:xfrm rot="2700000">
            <a:off x="2825979" y="949982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55AD1E-9EF3-4291-90A1-CB89A90D88CD}"/>
              </a:ext>
            </a:extLst>
          </p:cNvPr>
          <p:cNvSpPr txBox="1"/>
          <p:nvPr/>
        </p:nvSpPr>
        <p:spPr>
          <a:xfrm>
            <a:off x="2484785" y="1027925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32189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716B64-82D3-4CB1-9735-F7AC22572EBE}"/>
              </a:ext>
            </a:extLst>
          </p:cNvPr>
          <p:cNvCxnSpPr>
            <a:cxnSpLocks/>
          </p:cNvCxnSpPr>
          <p:nvPr/>
        </p:nvCxnSpPr>
        <p:spPr>
          <a:xfrm>
            <a:off x="5780202" y="3621281"/>
            <a:ext cx="6315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5ECAAD-5576-4029-864E-3164BB02E0F5}"/>
              </a:ext>
            </a:extLst>
          </p:cNvPr>
          <p:cNvCxnSpPr>
            <a:cxnSpLocks/>
          </p:cNvCxnSpPr>
          <p:nvPr/>
        </p:nvCxnSpPr>
        <p:spPr>
          <a:xfrm flipV="1">
            <a:off x="6100712" y="2949621"/>
            <a:ext cx="0" cy="25994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9E771C-9281-4FC7-9D4E-4B98070C047E}"/>
              </a:ext>
            </a:extLst>
          </p:cNvPr>
          <p:cNvSpPr txBox="1"/>
          <p:nvPr/>
        </p:nvSpPr>
        <p:spPr>
          <a:xfrm>
            <a:off x="5780202" y="2212198"/>
            <a:ext cx="63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LM Roman 10" panose="00000500000000000000" pitchFamily="50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41110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5855C-B004-4580-BF2F-F9664BE63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CC106A-544B-4107-8A83-5E444F1100AA}"/>
              </a:ext>
            </a:extLst>
          </p:cNvPr>
          <p:cNvSpPr/>
          <p:nvPr/>
        </p:nvSpPr>
        <p:spPr>
          <a:xfrm>
            <a:off x="7395581" y="1585211"/>
            <a:ext cx="1863924" cy="801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Very high parking density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F95A02-0FF3-4B77-8AA3-B9DC4C178C4A}"/>
              </a:ext>
            </a:extLst>
          </p:cNvPr>
          <p:cNvSpPr/>
          <p:nvPr/>
        </p:nvSpPr>
        <p:spPr>
          <a:xfrm>
            <a:off x="3089804" y="5246765"/>
            <a:ext cx="643996" cy="39203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F1A37-A08C-4FE6-8EB9-2B65A0B7C8E2}"/>
              </a:ext>
            </a:extLst>
          </p:cNvPr>
          <p:cNvSpPr/>
          <p:nvPr/>
        </p:nvSpPr>
        <p:spPr>
          <a:xfrm>
            <a:off x="6280150" y="3659188"/>
            <a:ext cx="168275" cy="4603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A246A-EC99-407D-9185-9F732C51AE3B}"/>
              </a:ext>
            </a:extLst>
          </p:cNvPr>
          <p:cNvSpPr/>
          <p:nvPr/>
        </p:nvSpPr>
        <p:spPr>
          <a:xfrm>
            <a:off x="8286221" y="4572166"/>
            <a:ext cx="45719" cy="819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25BC2E-9375-4358-BC1B-75651C333F32}"/>
              </a:ext>
            </a:extLst>
          </p:cNvPr>
          <p:cNvSpPr/>
          <p:nvPr/>
        </p:nvSpPr>
        <p:spPr>
          <a:xfrm>
            <a:off x="10094383" y="4572166"/>
            <a:ext cx="115888" cy="819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5A3AF7-4F31-41E6-BB2B-83B5CEBAB8A8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24076" y="2387066"/>
            <a:ext cx="1403467" cy="95290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AAA221-6DB1-444A-93E2-14FDC2B8C62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625809" y="2387066"/>
            <a:ext cx="701734" cy="112641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35E1B-00E2-4724-AD9F-22394653478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327543" y="2387066"/>
            <a:ext cx="1403467" cy="163363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5F698FB-B2EC-4682-8297-552968FEF0BC}"/>
              </a:ext>
            </a:extLst>
          </p:cNvPr>
          <p:cNvSpPr/>
          <p:nvPr/>
        </p:nvSpPr>
        <p:spPr>
          <a:xfrm>
            <a:off x="5541076" y="4297127"/>
            <a:ext cx="1863924" cy="801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Double parking occurs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0DAC6-5812-442D-8B55-F5F8BA95E42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889636" y="3845567"/>
            <a:ext cx="651440" cy="852488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F129CF-C5DC-4597-97AF-726DA46E1DDB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448425" y="3705226"/>
            <a:ext cx="24613" cy="59190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D7F8C0B-98F2-444B-8EA6-5D16D28A3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1082746" y="83307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9" name="Cross 28">
            <a:extLst>
              <a:ext uri="{FF2B5EF4-FFF2-40B4-BE49-F238E27FC236}">
                <a16:creationId xmlns:a16="http://schemas.microsoft.com/office/drawing/2014/main" id="{F8EC9AC0-BD84-45E0-8F91-EB071D971090}"/>
              </a:ext>
            </a:extLst>
          </p:cNvPr>
          <p:cNvSpPr/>
          <p:nvPr/>
        </p:nvSpPr>
        <p:spPr>
          <a:xfrm rot="2700000">
            <a:off x="2512186" y="1072220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A55574-E55D-4735-948B-B536AD5185BE}"/>
              </a:ext>
            </a:extLst>
          </p:cNvPr>
          <p:cNvSpPr txBox="1"/>
          <p:nvPr/>
        </p:nvSpPr>
        <p:spPr>
          <a:xfrm>
            <a:off x="2172048" y="880107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135777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07846-6AA2-4608-B56D-7A58B6023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3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AAB804-1A0F-4A24-BE68-0B724106F7B3}"/>
              </a:ext>
            </a:extLst>
          </p:cNvPr>
          <p:cNvSpPr/>
          <p:nvPr/>
        </p:nvSpPr>
        <p:spPr>
          <a:xfrm>
            <a:off x="3716029" y="4608038"/>
            <a:ext cx="1863924" cy="934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Barricades obstructing parking 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6EBE45-1721-4D9C-B839-58303F4E6858}"/>
              </a:ext>
            </a:extLst>
          </p:cNvPr>
          <p:cNvSpPr/>
          <p:nvPr/>
        </p:nvSpPr>
        <p:spPr>
          <a:xfrm>
            <a:off x="5171337" y="3375692"/>
            <a:ext cx="305538" cy="8823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8012B-559C-41DC-8300-05E4C9F718E0}"/>
              </a:ext>
            </a:extLst>
          </p:cNvPr>
          <p:cNvSpPr/>
          <p:nvPr/>
        </p:nvSpPr>
        <p:spPr>
          <a:xfrm>
            <a:off x="6289895" y="3831276"/>
            <a:ext cx="1863924" cy="6920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Driver forced to double park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CF6C1A-9387-4B9E-9A4F-DD77EDA9424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419600" y="3831276"/>
            <a:ext cx="228391" cy="77676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E1A429-7B7A-4304-AF6F-552BF3B3176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410200" y="2963333"/>
            <a:ext cx="879695" cy="121399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FEE75-641A-4EFF-AE03-F7860D386D80}"/>
              </a:ext>
            </a:extLst>
          </p:cNvPr>
          <p:cNvSpPr/>
          <p:nvPr/>
        </p:nvSpPr>
        <p:spPr>
          <a:xfrm>
            <a:off x="7378391" y="3245890"/>
            <a:ext cx="160647" cy="1005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529AEF-8CD5-42F0-A298-AFD4451C4F65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87639" y="3245890"/>
            <a:ext cx="1160352" cy="1362148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F74B76B-B7CE-4016-B16A-3422FB62C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08985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Cross 20">
            <a:extLst>
              <a:ext uri="{FF2B5EF4-FFF2-40B4-BE49-F238E27FC236}">
                <a16:creationId xmlns:a16="http://schemas.microsoft.com/office/drawing/2014/main" id="{27DACEF4-BA71-4C94-9587-7A32B8FDAD5B}"/>
              </a:ext>
            </a:extLst>
          </p:cNvPr>
          <p:cNvSpPr/>
          <p:nvPr/>
        </p:nvSpPr>
        <p:spPr>
          <a:xfrm rot="2700000">
            <a:off x="10050134" y="6115544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EB3CFB-0878-425B-A5B5-84908A25DC6B}"/>
              </a:ext>
            </a:extLst>
          </p:cNvPr>
          <p:cNvSpPr txBox="1"/>
          <p:nvPr/>
        </p:nvSpPr>
        <p:spPr>
          <a:xfrm>
            <a:off x="9709996" y="5923431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940270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BBD8E-C222-43EC-BA58-9BEF3FC67DF2}"/>
              </a:ext>
            </a:extLst>
          </p:cNvPr>
          <p:cNvSpPr txBox="1"/>
          <p:nvPr/>
        </p:nvSpPr>
        <p:spPr>
          <a:xfrm>
            <a:off x="368300" y="674400"/>
            <a:ext cx="1145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latin typeface="LM Roman 10" panose="00000500000000000000" pitchFamily="50" charset="0"/>
              </a:rPr>
              <a:t>PEDESTRIAN INTERRUPTING TRAFFIC FLOW INCREASING da/dt</a:t>
            </a:r>
          </a:p>
        </p:txBody>
      </p:sp>
    </p:spTree>
    <p:extLst>
      <p:ext uri="{BB962C8B-B14F-4D97-AF65-F5344CB8AC3E}">
        <p14:creationId xmlns:p14="http://schemas.microsoft.com/office/powerpoint/2010/main" val="1154968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68B96-1B2E-4523-B336-6C64BDA0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A35AA82-3A0C-4380-A3F9-853800AC7F66}"/>
              </a:ext>
            </a:extLst>
          </p:cNvPr>
          <p:cNvSpPr/>
          <p:nvPr/>
        </p:nvSpPr>
        <p:spPr>
          <a:xfrm>
            <a:off x="2733887" y="4212165"/>
            <a:ext cx="2759286" cy="349675"/>
          </a:xfrm>
          <a:custGeom>
            <a:avLst/>
            <a:gdLst>
              <a:gd name="connsiteX0" fmla="*/ 0 w 2738120"/>
              <a:gd name="connsiteY0" fmla="*/ 132080 h 396240"/>
              <a:gd name="connsiteX1" fmla="*/ 970280 w 2738120"/>
              <a:gd name="connsiteY1" fmla="*/ 396240 h 396240"/>
              <a:gd name="connsiteX2" fmla="*/ 2021840 w 2738120"/>
              <a:gd name="connsiteY2" fmla="*/ 396240 h 396240"/>
              <a:gd name="connsiteX3" fmla="*/ 2606040 w 2738120"/>
              <a:gd name="connsiteY3" fmla="*/ 325120 h 396240"/>
              <a:gd name="connsiteX4" fmla="*/ 2738120 w 2738120"/>
              <a:gd name="connsiteY4" fmla="*/ 177800 h 396240"/>
              <a:gd name="connsiteX5" fmla="*/ 2738120 w 2738120"/>
              <a:gd name="connsiteY5" fmla="*/ 0 h 396240"/>
              <a:gd name="connsiteX0" fmla="*/ 0 w 2763520"/>
              <a:gd name="connsiteY0" fmla="*/ 110914 h 375074"/>
              <a:gd name="connsiteX1" fmla="*/ 970280 w 2763520"/>
              <a:gd name="connsiteY1" fmla="*/ 375074 h 375074"/>
              <a:gd name="connsiteX2" fmla="*/ 2021840 w 2763520"/>
              <a:gd name="connsiteY2" fmla="*/ 375074 h 375074"/>
              <a:gd name="connsiteX3" fmla="*/ 2606040 w 2763520"/>
              <a:gd name="connsiteY3" fmla="*/ 303954 h 375074"/>
              <a:gd name="connsiteX4" fmla="*/ 2738120 w 2763520"/>
              <a:gd name="connsiteY4" fmla="*/ 156634 h 375074"/>
              <a:gd name="connsiteX5" fmla="*/ 2763520 w 2763520"/>
              <a:gd name="connsiteY5" fmla="*/ 0 h 375074"/>
              <a:gd name="connsiteX0" fmla="*/ 0 w 2611120"/>
              <a:gd name="connsiteY0" fmla="*/ 208281 h 375074"/>
              <a:gd name="connsiteX1" fmla="*/ 817880 w 2611120"/>
              <a:gd name="connsiteY1" fmla="*/ 375074 h 375074"/>
              <a:gd name="connsiteX2" fmla="*/ 1869440 w 2611120"/>
              <a:gd name="connsiteY2" fmla="*/ 375074 h 375074"/>
              <a:gd name="connsiteX3" fmla="*/ 2453640 w 2611120"/>
              <a:gd name="connsiteY3" fmla="*/ 303954 h 375074"/>
              <a:gd name="connsiteX4" fmla="*/ 2585720 w 2611120"/>
              <a:gd name="connsiteY4" fmla="*/ 156634 h 375074"/>
              <a:gd name="connsiteX5" fmla="*/ 2611120 w 2611120"/>
              <a:gd name="connsiteY5" fmla="*/ 0 h 375074"/>
              <a:gd name="connsiteX0" fmla="*/ 0 w 2742353"/>
              <a:gd name="connsiteY0" fmla="*/ 182881 h 375074"/>
              <a:gd name="connsiteX1" fmla="*/ 949113 w 2742353"/>
              <a:gd name="connsiteY1" fmla="*/ 375074 h 375074"/>
              <a:gd name="connsiteX2" fmla="*/ 2000673 w 2742353"/>
              <a:gd name="connsiteY2" fmla="*/ 375074 h 375074"/>
              <a:gd name="connsiteX3" fmla="*/ 2584873 w 2742353"/>
              <a:gd name="connsiteY3" fmla="*/ 303954 h 375074"/>
              <a:gd name="connsiteX4" fmla="*/ 2716953 w 2742353"/>
              <a:gd name="connsiteY4" fmla="*/ 156634 h 375074"/>
              <a:gd name="connsiteX5" fmla="*/ 2742353 w 2742353"/>
              <a:gd name="connsiteY5" fmla="*/ 0 h 375074"/>
              <a:gd name="connsiteX0" fmla="*/ 0 w 2755053"/>
              <a:gd name="connsiteY0" fmla="*/ 140548 h 332741"/>
              <a:gd name="connsiteX1" fmla="*/ 949113 w 2755053"/>
              <a:gd name="connsiteY1" fmla="*/ 332741 h 332741"/>
              <a:gd name="connsiteX2" fmla="*/ 2000673 w 2755053"/>
              <a:gd name="connsiteY2" fmla="*/ 332741 h 332741"/>
              <a:gd name="connsiteX3" fmla="*/ 2584873 w 2755053"/>
              <a:gd name="connsiteY3" fmla="*/ 261621 h 332741"/>
              <a:gd name="connsiteX4" fmla="*/ 2716953 w 2755053"/>
              <a:gd name="connsiteY4" fmla="*/ 114301 h 332741"/>
              <a:gd name="connsiteX5" fmla="*/ 2755053 w 2755053"/>
              <a:gd name="connsiteY5" fmla="*/ 0 h 332741"/>
              <a:gd name="connsiteX0" fmla="*/ 0 w 2759286"/>
              <a:gd name="connsiteY0" fmla="*/ 157482 h 349675"/>
              <a:gd name="connsiteX1" fmla="*/ 949113 w 2759286"/>
              <a:gd name="connsiteY1" fmla="*/ 349675 h 349675"/>
              <a:gd name="connsiteX2" fmla="*/ 2000673 w 2759286"/>
              <a:gd name="connsiteY2" fmla="*/ 349675 h 349675"/>
              <a:gd name="connsiteX3" fmla="*/ 2584873 w 2759286"/>
              <a:gd name="connsiteY3" fmla="*/ 278555 h 349675"/>
              <a:gd name="connsiteX4" fmla="*/ 2716953 w 2759286"/>
              <a:gd name="connsiteY4" fmla="*/ 131235 h 349675"/>
              <a:gd name="connsiteX5" fmla="*/ 2759286 w 2759286"/>
              <a:gd name="connsiteY5" fmla="*/ 0 h 34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9286" h="349675">
                <a:moveTo>
                  <a:pt x="0" y="157482"/>
                </a:moveTo>
                <a:lnTo>
                  <a:pt x="949113" y="349675"/>
                </a:lnTo>
                <a:lnTo>
                  <a:pt x="2000673" y="349675"/>
                </a:lnTo>
                <a:lnTo>
                  <a:pt x="2584873" y="278555"/>
                </a:lnTo>
                <a:lnTo>
                  <a:pt x="2716953" y="131235"/>
                </a:lnTo>
                <a:cubicBezTo>
                  <a:pt x="2716953" y="71968"/>
                  <a:pt x="2759286" y="59267"/>
                  <a:pt x="2759286" y="0"/>
                </a:cubicBezTo>
              </a:path>
            </a:pathLst>
          </a:custGeom>
          <a:solidFill>
            <a:srgbClr val="FF0000">
              <a:alpha val="30196"/>
            </a:srgbClr>
          </a:solidFill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131AA-BD21-4A6F-A757-A6830730DE4A}"/>
              </a:ext>
            </a:extLst>
          </p:cNvPr>
          <p:cNvSpPr/>
          <p:nvPr/>
        </p:nvSpPr>
        <p:spPr>
          <a:xfrm>
            <a:off x="4446279" y="4847780"/>
            <a:ext cx="1863924" cy="9797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Package on trailer falls onto 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83BA9D-7775-4ABF-B938-8AE74F5C80E2}"/>
              </a:ext>
            </a:extLst>
          </p:cNvPr>
          <p:cNvSpPr/>
          <p:nvPr/>
        </p:nvSpPr>
        <p:spPr>
          <a:xfrm>
            <a:off x="10940741" y="4395240"/>
            <a:ext cx="298759" cy="21279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DAAA-C944-4A95-B8F6-2741D4DFDE98}"/>
              </a:ext>
            </a:extLst>
          </p:cNvPr>
          <p:cNvSpPr/>
          <p:nvPr/>
        </p:nvSpPr>
        <p:spPr>
          <a:xfrm>
            <a:off x="1980362" y="4855940"/>
            <a:ext cx="2026488" cy="9797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Pallet trucks are very bulky and slow to transport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32BEA-6016-412D-9E94-6F26A0BA9E37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749800" y="4178300"/>
            <a:ext cx="628441" cy="66948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12DA51-47A5-49B6-A107-4305067A2915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993606" y="4076700"/>
            <a:ext cx="1089444" cy="77924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500922-A7FC-4796-A945-91AFD447DED9}"/>
              </a:ext>
            </a:extLst>
          </p:cNvPr>
          <p:cNvSpPr/>
          <p:nvPr/>
        </p:nvSpPr>
        <p:spPr>
          <a:xfrm>
            <a:off x="6096000" y="1520365"/>
            <a:ext cx="2196030" cy="9797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Driver has to wait for pedestrians to clear the traffic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625E1C-89F8-4C77-B71B-B495F185878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194015" y="2500075"/>
            <a:ext cx="419635" cy="109765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34DFA-3107-4866-930F-2763699866C1}"/>
              </a:ext>
            </a:extLst>
          </p:cNvPr>
          <p:cNvSpPr/>
          <p:nvPr/>
        </p:nvSpPr>
        <p:spPr>
          <a:xfrm>
            <a:off x="3199330" y="2121790"/>
            <a:ext cx="2051050" cy="779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Blocking access to car park entrance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A38141-BA8A-42EB-A67D-0C5FE027E26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006851" y="2901030"/>
            <a:ext cx="218004" cy="52797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81CA143-43D7-43D9-8605-349BE797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47086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Cross 20">
            <a:extLst>
              <a:ext uri="{FF2B5EF4-FFF2-40B4-BE49-F238E27FC236}">
                <a16:creationId xmlns:a16="http://schemas.microsoft.com/office/drawing/2014/main" id="{76C8243F-28E6-4C97-9CA8-6B758E4E502E}"/>
              </a:ext>
            </a:extLst>
          </p:cNvPr>
          <p:cNvSpPr/>
          <p:nvPr/>
        </p:nvSpPr>
        <p:spPr>
          <a:xfrm rot="2700000">
            <a:off x="9899317" y="6012344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7345F-2BA3-492E-97EC-907211917C7A}"/>
              </a:ext>
            </a:extLst>
          </p:cNvPr>
          <p:cNvSpPr txBox="1"/>
          <p:nvPr/>
        </p:nvSpPr>
        <p:spPr>
          <a:xfrm>
            <a:off x="9559179" y="5820231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262553-3D4B-4D97-A3F7-2582FC177E43}"/>
              </a:ext>
            </a:extLst>
          </p:cNvPr>
          <p:cNvSpPr/>
          <p:nvPr/>
        </p:nvSpPr>
        <p:spPr>
          <a:xfrm>
            <a:off x="8633717" y="1292843"/>
            <a:ext cx="1864058" cy="9797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Increased wait times for traffic behind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1C5E2E-7A72-43A5-B4A0-E31EFD26B3C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565746" y="2272553"/>
            <a:ext cx="596349" cy="115644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65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2922E4-E0EF-4D62-BC72-8B826629F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36873A-10D6-4BC0-A45A-F0748D3478E2}"/>
              </a:ext>
            </a:extLst>
          </p:cNvPr>
          <p:cNvSpPr/>
          <p:nvPr/>
        </p:nvSpPr>
        <p:spPr>
          <a:xfrm>
            <a:off x="4476964" y="4097370"/>
            <a:ext cx="282361" cy="17935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D4AE9C-A05E-4BD0-B26D-B9B64F703998}"/>
              </a:ext>
            </a:extLst>
          </p:cNvPr>
          <p:cNvSpPr/>
          <p:nvPr/>
        </p:nvSpPr>
        <p:spPr>
          <a:xfrm>
            <a:off x="3527425" y="2277533"/>
            <a:ext cx="2654300" cy="7711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Group of people waiting for truck to arrive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505D86-CEED-4911-AAE9-EF6E70A81A1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854575" y="3048650"/>
            <a:ext cx="666750" cy="65975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0044ED8-FEDA-4734-BA98-C7082BE248E1}"/>
              </a:ext>
            </a:extLst>
          </p:cNvPr>
          <p:cNvSpPr/>
          <p:nvPr/>
        </p:nvSpPr>
        <p:spPr>
          <a:xfrm>
            <a:off x="7337425" y="3048650"/>
            <a:ext cx="2534709" cy="9228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Obstructs major entrance to industrial building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632EB0-1DCA-4856-9030-AB53A3CD75E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7337425" y="2091267"/>
            <a:ext cx="1267355" cy="95738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9C7DF18-7B17-4704-9494-79A19B3F9BAE}"/>
              </a:ext>
            </a:extLst>
          </p:cNvPr>
          <p:cNvSpPr/>
          <p:nvPr/>
        </p:nvSpPr>
        <p:spPr>
          <a:xfrm>
            <a:off x="5471849" y="4969762"/>
            <a:ext cx="2534709" cy="9228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Areas with boxed yellow road markings should be kept clear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09E5E4-F5FE-4D38-9D1B-A916518480A5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480970" y="4453467"/>
            <a:ext cx="258234" cy="516295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0E169-FE07-4C09-BF98-7E90DD31D864}"/>
              </a:ext>
            </a:extLst>
          </p:cNvPr>
          <p:cNvSpPr/>
          <p:nvPr/>
        </p:nvSpPr>
        <p:spPr>
          <a:xfrm>
            <a:off x="2678906" y="4969762"/>
            <a:ext cx="2534709" cy="1286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Increased awareness required for driver to avoid collisions with pedestrians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82491B-941E-4FD0-A66A-D5F0B593B608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946261" y="4198816"/>
            <a:ext cx="258233" cy="770946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4F5B82D-2174-430D-8394-9FA15210B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47086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Cross 26">
            <a:extLst>
              <a:ext uri="{FF2B5EF4-FFF2-40B4-BE49-F238E27FC236}">
                <a16:creationId xmlns:a16="http://schemas.microsoft.com/office/drawing/2014/main" id="{E899FB46-3CA2-416D-8003-F5011D283B51}"/>
              </a:ext>
            </a:extLst>
          </p:cNvPr>
          <p:cNvSpPr/>
          <p:nvPr/>
        </p:nvSpPr>
        <p:spPr>
          <a:xfrm rot="2700000">
            <a:off x="10344326" y="5905981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A6346-F526-4FC2-9215-5DA42A47D65B}"/>
              </a:ext>
            </a:extLst>
          </p:cNvPr>
          <p:cNvSpPr txBox="1"/>
          <p:nvPr/>
        </p:nvSpPr>
        <p:spPr>
          <a:xfrm>
            <a:off x="10004188" y="5713868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933537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6F983-5F4E-4FE6-AD9F-1E5F6F7DD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866CD-C331-4290-86F0-5102E64DB85D}"/>
              </a:ext>
            </a:extLst>
          </p:cNvPr>
          <p:cNvSpPr/>
          <p:nvPr/>
        </p:nvSpPr>
        <p:spPr>
          <a:xfrm>
            <a:off x="8625630" y="3881471"/>
            <a:ext cx="282361" cy="17935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AA765-F66F-4960-B5AD-049F44B4D4E7}"/>
              </a:ext>
            </a:extLst>
          </p:cNvPr>
          <p:cNvSpPr/>
          <p:nvPr/>
        </p:nvSpPr>
        <p:spPr>
          <a:xfrm>
            <a:off x="8035611" y="3506821"/>
            <a:ext cx="213040" cy="904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C7E8C9-5BBC-4DFA-97B6-358D1FE1ABE0}"/>
              </a:ext>
            </a:extLst>
          </p:cNvPr>
          <p:cNvSpPr/>
          <p:nvPr/>
        </p:nvSpPr>
        <p:spPr>
          <a:xfrm>
            <a:off x="1661583" y="4175687"/>
            <a:ext cx="361949" cy="32223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235B2-1F56-4E37-9143-50F636DBA6FC}"/>
              </a:ext>
            </a:extLst>
          </p:cNvPr>
          <p:cNvSpPr/>
          <p:nvPr/>
        </p:nvSpPr>
        <p:spPr>
          <a:xfrm>
            <a:off x="6096000" y="562409"/>
            <a:ext cx="1939611" cy="10684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Unloading goods on the wrong side of road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C9200A-588B-4883-8931-E4DAD014A4E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096000" y="1630836"/>
            <a:ext cx="969806" cy="933255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17A5E06-D358-45B2-B8E4-A5AF9B7267C5}"/>
              </a:ext>
            </a:extLst>
          </p:cNvPr>
          <p:cNvSpPr/>
          <p:nvPr/>
        </p:nvSpPr>
        <p:spPr>
          <a:xfrm>
            <a:off x="3826933" y="562409"/>
            <a:ext cx="1786467" cy="10684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Should unload goods on kerbside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762260-F27D-4AC8-B930-16C07C1D5EB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96267" y="1630836"/>
            <a:ext cx="723900" cy="1053097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7D57DF-5FB8-4D4E-A991-8EF1FB32E1C0}"/>
              </a:ext>
            </a:extLst>
          </p:cNvPr>
          <p:cNvSpPr/>
          <p:nvPr/>
        </p:nvSpPr>
        <p:spPr>
          <a:xfrm>
            <a:off x="4356100" y="3905251"/>
            <a:ext cx="2904067" cy="645582"/>
          </a:xfrm>
          <a:custGeom>
            <a:avLst/>
            <a:gdLst>
              <a:gd name="connsiteX0" fmla="*/ 2882900 w 2882900"/>
              <a:gd name="connsiteY0" fmla="*/ 0 h 668866"/>
              <a:gd name="connsiteX1" fmla="*/ 2717800 w 2882900"/>
              <a:gd name="connsiteY1" fmla="*/ 292100 h 668866"/>
              <a:gd name="connsiteX2" fmla="*/ 1413933 w 2882900"/>
              <a:gd name="connsiteY2" fmla="*/ 668866 h 668866"/>
              <a:gd name="connsiteX3" fmla="*/ 0 w 2882900"/>
              <a:gd name="connsiteY3" fmla="*/ 664633 h 668866"/>
              <a:gd name="connsiteX4" fmla="*/ 2882900 w 2882900"/>
              <a:gd name="connsiteY4" fmla="*/ 0 h 668866"/>
              <a:gd name="connsiteX0" fmla="*/ 2904067 w 2904067"/>
              <a:gd name="connsiteY0" fmla="*/ 0 h 645582"/>
              <a:gd name="connsiteX1" fmla="*/ 2717800 w 2904067"/>
              <a:gd name="connsiteY1" fmla="*/ 268816 h 645582"/>
              <a:gd name="connsiteX2" fmla="*/ 1413933 w 2904067"/>
              <a:gd name="connsiteY2" fmla="*/ 645582 h 645582"/>
              <a:gd name="connsiteX3" fmla="*/ 0 w 2904067"/>
              <a:gd name="connsiteY3" fmla="*/ 641349 h 645582"/>
              <a:gd name="connsiteX4" fmla="*/ 2904067 w 2904067"/>
              <a:gd name="connsiteY4" fmla="*/ 0 h 64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067" h="645582">
                <a:moveTo>
                  <a:pt x="2904067" y="0"/>
                </a:moveTo>
                <a:lnTo>
                  <a:pt x="2717800" y="268816"/>
                </a:lnTo>
                <a:lnTo>
                  <a:pt x="1413933" y="645582"/>
                </a:lnTo>
                <a:lnTo>
                  <a:pt x="0" y="641349"/>
                </a:lnTo>
                <a:lnTo>
                  <a:pt x="2904067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CCF047-3953-48AE-931D-9DDEA750C341}"/>
              </a:ext>
            </a:extLst>
          </p:cNvPr>
          <p:cNvSpPr/>
          <p:nvPr/>
        </p:nvSpPr>
        <p:spPr>
          <a:xfrm>
            <a:off x="7842250" y="4133849"/>
            <a:ext cx="1670050" cy="272637"/>
          </a:xfrm>
          <a:custGeom>
            <a:avLst/>
            <a:gdLst>
              <a:gd name="connsiteX0" fmla="*/ 323850 w 941388"/>
              <a:gd name="connsiteY0" fmla="*/ 0 h 279400"/>
              <a:gd name="connsiteX1" fmla="*/ 7938 w 941388"/>
              <a:gd name="connsiteY1" fmla="*/ 106363 h 279400"/>
              <a:gd name="connsiteX2" fmla="*/ 0 w 941388"/>
              <a:gd name="connsiteY2" fmla="*/ 214313 h 279400"/>
              <a:gd name="connsiteX3" fmla="*/ 744538 w 941388"/>
              <a:gd name="connsiteY3" fmla="*/ 279400 h 279400"/>
              <a:gd name="connsiteX4" fmla="*/ 941388 w 941388"/>
              <a:gd name="connsiteY4" fmla="*/ 166688 h 279400"/>
              <a:gd name="connsiteX5" fmla="*/ 323850 w 941388"/>
              <a:gd name="connsiteY5" fmla="*/ 0 h 279400"/>
              <a:gd name="connsiteX0" fmla="*/ 323850 w 744538"/>
              <a:gd name="connsiteY0" fmla="*/ 0 h 279400"/>
              <a:gd name="connsiteX1" fmla="*/ 7938 w 744538"/>
              <a:gd name="connsiteY1" fmla="*/ 106363 h 279400"/>
              <a:gd name="connsiteX2" fmla="*/ 0 w 744538"/>
              <a:gd name="connsiteY2" fmla="*/ 214313 h 279400"/>
              <a:gd name="connsiteX3" fmla="*/ 744538 w 744538"/>
              <a:gd name="connsiteY3" fmla="*/ 279400 h 279400"/>
              <a:gd name="connsiteX4" fmla="*/ 355600 w 744538"/>
              <a:gd name="connsiteY4" fmla="*/ 100013 h 279400"/>
              <a:gd name="connsiteX5" fmla="*/ 323850 w 744538"/>
              <a:gd name="connsiteY5" fmla="*/ 0 h 279400"/>
              <a:gd name="connsiteX0" fmla="*/ 323850 w 1670050"/>
              <a:gd name="connsiteY0" fmla="*/ 0 h 214313"/>
              <a:gd name="connsiteX1" fmla="*/ 7938 w 1670050"/>
              <a:gd name="connsiteY1" fmla="*/ 106363 h 214313"/>
              <a:gd name="connsiteX2" fmla="*/ 0 w 1670050"/>
              <a:gd name="connsiteY2" fmla="*/ 214313 h 214313"/>
              <a:gd name="connsiteX3" fmla="*/ 1670050 w 1670050"/>
              <a:gd name="connsiteY3" fmla="*/ 171450 h 214313"/>
              <a:gd name="connsiteX4" fmla="*/ 355600 w 1670050"/>
              <a:gd name="connsiteY4" fmla="*/ 100013 h 214313"/>
              <a:gd name="connsiteX5" fmla="*/ 323850 w 1670050"/>
              <a:gd name="connsiteY5" fmla="*/ 0 h 214313"/>
              <a:gd name="connsiteX0" fmla="*/ 323850 w 1670050"/>
              <a:gd name="connsiteY0" fmla="*/ 0 h 272637"/>
              <a:gd name="connsiteX1" fmla="*/ 7938 w 1670050"/>
              <a:gd name="connsiteY1" fmla="*/ 106363 h 272637"/>
              <a:gd name="connsiteX2" fmla="*/ 0 w 1670050"/>
              <a:gd name="connsiteY2" fmla="*/ 214313 h 272637"/>
              <a:gd name="connsiteX3" fmla="*/ 1670050 w 1670050"/>
              <a:gd name="connsiteY3" fmla="*/ 171450 h 272637"/>
              <a:gd name="connsiteX4" fmla="*/ 355600 w 1670050"/>
              <a:gd name="connsiteY4" fmla="*/ 100013 h 272637"/>
              <a:gd name="connsiteX5" fmla="*/ 323850 w 1670050"/>
              <a:gd name="connsiteY5" fmla="*/ 0 h 2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0050" h="272637">
                <a:moveTo>
                  <a:pt x="323850" y="0"/>
                </a:moveTo>
                <a:lnTo>
                  <a:pt x="7938" y="106363"/>
                </a:lnTo>
                <a:lnTo>
                  <a:pt x="0" y="214313"/>
                </a:lnTo>
                <a:cubicBezTo>
                  <a:pt x="556683" y="200025"/>
                  <a:pt x="1646767" y="379413"/>
                  <a:pt x="1670050" y="171450"/>
                </a:cubicBezTo>
                <a:lnTo>
                  <a:pt x="355600" y="100013"/>
                </a:lnTo>
                <a:lnTo>
                  <a:pt x="323850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61B4A4-BFEC-404E-BD4F-5847D8804863}"/>
              </a:ext>
            </a:extLst>
          </p:cNvPr>
          <p:cNvSpPr/>
          <p:nvPr/>
        </p:nvSpPr>
        <p:spPr>
          <a:xfrm>
            <a:off x="5391189" y="4929688"/>
            <a:ext cx="2294467" cy="1215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Narrow passageway forces vehicles passing through to decrease speed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6DE840-5DB5-48C7-A5BD-0CDB294FBD61}"/>
              </a:ext>
            </a:extLst>
          </p:cNvPr>
          <p:cNvCxnSpPr>
            <a:cxnSpLocks/>
            <a:stCxn id="21" idx="0"/>
            <a:endCxn id="19" idx="1"/>
          </p:cNvCxnSpPr>
          <p:nvPr/>
        </p:nvCxnSpPr>
        <p:spPr>
          <a:xfrm flipV="1">
            <a:off x="6538423" y="4174067"/>
            <a:ext cx="535477" cy="755621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8EC86-2F4B-4E48-8521-068548989329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6538423" y="4348162"/>
            <a:ext cx="1303827" cy="581526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0EBAEDC-78FB-49A9-8162-14ADD982C259}"/>
              </a:ext>
            </a:extLst>
          </p:cNvPr>
          <p:cNvSpPr/>
          <p:nvPr/>
        </p:nvSpPr>
        <p:spPr>
          <a:xfrm rot="265166">
            <a:off x="3783613" y="4599055"/>
            <a:ext cx="1597980" cy="31071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6A66F3-5FA6-49A0-9E3F-40676EAD0D9D}"/>
              </a:ext>
            </a:extLst>
          </p:cNvPr>
          <p:cNvSpPr/>
          <p:nvPr/>
        </p:nvSpPr>
        <p:spPr>
          <a:xfrm>
            <a:off x="2332249" y="3855582"/>
            <a:ext cx="1873606" cy="636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Effective lanes reduced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2B6001-B1F2-41BA-891C-B519EE5CA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47086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Cross 35">
            <a:extLst>
              <a:ext uri="{FF2B5EF4-FFF2-40B4-BE49-F238E27FC236}">
                <a16:creationId xmlns:a16="http://schemas.microsoft.com/office/drawing/2014/main" id="{35F04766-8775-486F-89A2-F6AC8508DD72}"/>
              </a:ext>
            </a:extLst>
          </p:cNvPr>
          <p:cNvSpPr/>
          <p:nvPr/>
        </p:nvSpPr>
        <p:spPr>
          <a:xfrm rot="2700000">
            <a:off x="10158591" y="6115530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FCFE5C-391D-4660-8A68-882765CF226D}"/>
              </a:ext>
            </a:extLst>
          </p:cNvPr>
          <p:cNvSpPr txBox="1"/>
          <p:nvPr/>
        </p:nvSpPr>
        <p:spPr>
          <a:xfrm>
            <a:off x="9818453" y="6172267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880510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78E33-110B-48C4-8C83-5905FB4F9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1"/>
            <a:ext cx="10287000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EB0C03-E013-4C5C-B839-4BDA01B16565}"/>
              </a:ext>
            </a:extLst>
          </p:cNvPr>
          <p:cNvSpPr/>
          <p:nvPr/>
        </p:nvSpPr>
        <p:spPr>
          <a:xfrm>
            <a:off x="4760384" y="4738721"/>
            <a:ext cx="240242" cy="138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16A877-85EC-46FD-98A1-3CBFFE9B1B28}"/>
              </a:ext>
            </a:extLst>
          </p:cNvPr>
          <p:cNvSpPr/>
          <p:nvPr/>
        </p:nvSpPr>
        <p:spPr>
          <a:xfrm>
            <a:off x="4095222" y="4375184"/>
            <a:ext cx="157691" cy="5394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E8EC4-37C6-42F7-8080-5D5D5564A276}"/>
              </a:ext>
            </a:extLst>
          </p:cNvPr>
          <p:cNvSpPr/>
          <p:nvPr/>
        </p:nvSpPr>
        <p:spPr>
          <a:xfrm>
            <a:off x="6751110" y="4619657"/>
            <a:ext cx="200553" cy="1190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55A2A37-EFF1-4A37-BB92-58DFF7E2DD65}"/>
              </a:ext>
            </a:extLst>
          </p:cNvPr>
          <p:cNvSpPr/>
          <p:nvPr/>
        </p:nvSpPr>
        <p:spPr>
          <a:xfrm rot="6628357">
            <a:off x="4351470" y="5186347"/>
            <a:ext cx="817828" cy="310718"/>
          </a:xfrm>
          <a:prstGeom prst="rightArrow">
            <a:avLst>
              <a:gd name="adj1" fmla="val 50000"/>
              <a:gd name="adj2" fmla="val 1136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CB169C-90C8-4D36-884C-9C38B9095D35}"/>
              </a:ext>
            </a:extLst>
          </p:cNvPr>
          <p:cNvSpPr/>
          <p:nvPr/>
        </p:nvSpPr>
        <p:spPr>
          <a:xfrm>
            <a:off x="3252153" y="4505817"/>
            <a:ext cx="549833" cy="592137"/>
          </a:xfrm>
          <a:custGeom>
            <a:avLst/>
            <a:gdLst>
              <a:gd name="connsiteX0" fmla="*/ 2882900 w 2882900"/>
              <a:gd name="connsiteY0" fmla="*/ 0 h 668866"/>
              <a:gd name="connsiteX1" fmla="*/ 2717800 w 2882900"/>
              <a:gd name="connsiteY1" fmla="*/ 292100 h 668866"/>
              <a:gd name="connsiteX2" fmla="*/ 1413933 w 2882900"/>
              <a:gd name="connsiteY2" fmla="*/ 668866 h 668866"/>
              <a:gd name="connsiteX3" fmla="*/ 0 w 2882900"/>
              <a:gd name="connsiteY3" fmla="*/ 664633 h 668866"/>
              <a:gd name="connsiteX4" fmla="*/ 2882900 w 2882900"/>
              <a:gd name="connsiteY4" fmla="*/ 0 h 668866"/>
              <a:gd name="connsiteX0" fmla="*/ 2904067 w 2904067"/>
              <a:gd name="connsiteY0" fmla="*/ 0 h 645582"/>
              <a:gd name="connsiteX1" fmla="*/ 2717800 w 2904067"/>
              <a:gd name="connsiteY1" fmla="*/ 268816 h 645582"/>
              <a:gd name="connsiteX2" fmla="*/ 1413933 w 2904067"/>
              <a:gd name="connsiteY2" fmla="*/ 645582 h 645582"/>
              <a:gd name="connsiteX3" fmla="*/ 0 w 2904067"/>
              <a:gd name="connsiteY3" fmla="*/ 641349 h 645582"/>
              <a:gd name="connsiteX4" fmla="*/ 2904067 w 2904067"/>
              <a:gd name="connsiteY4" fmla="*/ 0 h 64558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46099"/>
              <a:gd name="connsiteX1" fmla="*/ 2717800 w 2717800"/>
              <a:gd name="connsiteY1" fmla="*/ 173566 h 546099"/>
              <a:gd name="connsiteX2" fmla="*/ 559858 w 2717800"/>
              <a:gd name="connsiteY2" fmla="*/ 540807 h 546099"/>
              <a:gd name="connsiteX3" fmla="*/ 0 w 2717800"/>
              <a:gd name="connsiteY3" fmla="*/ 546099 h 546099"/>
              <a:gd name="connsiteX4" fmla="*/ 186267 w 2717800"/>
              <a:gd name="connsiteY4" fmla="*/ 0 h 546099"/>
              <a:gd name="connsiteX0" fmla="*/ 186267 w 559858"/>
              <a:gd name="connsiteY0" fmla="*/ 0 h 546099"/>
              <a:gd name="connsiteX1" fmla="*/ 549275 w 559858"/>
              <a:gd name="connsiteY1" fmla="*/ 52916 h 546099"/>
              <a:gd name="connsiteX2" fmla="*/ 559858 w 559858"/>
              <a:gd name="connsiteY2" fmla="*/ 540807 h 546099"/>
              <a:gd name="connsiteX3" fmla="*/ 0 w 559858"/>
              <a:gd name="connsiteY3" fmla="*/ 546099 h 546099"/>
              <a:gd name="connsiteX4" fmla="*/ 186267 w 559858"/>
              <a:gd name="connsiteY4" fmla="*/ 0 h 546099"/>
              <a:gd name="connsiteX0" fmla="*/ 186267 w 586794"/>
              <a:gd name="connsiteY0" fmla="*/ 0 h 546099"/>
              <a:gd name="connsiteX1" fmla="*/ 549275 w 586794"/>
              <a:gd name="connsiteY1" fmla="*/ 52916 h 546099"/>
              <a:gd name="connsiteX2" fmla="*/ 559858 w 586794"/>
              <a:gd name="connsiteY2" fmla="*/ 540807 h 546099"/>
              <a:gd name="connsiteX3" fmla="*/ 0 w 586794"/>
              <a:gd name="connsiteY3" fmla="*/ 546099 h 546099"/>
              <a:gd name="connsiteX4" fmla="*/ 186267 w 586794"/>
              <a:gd name="connsiteY4" fmla="*/ 0 h 546099"/>
              <a:gd name="connsiteX0" fmla="*/ 186267 w 606955"/>
              <a:gd name="connsiteY0" fmla="*/ 0 h 546099"/>
              <a:gd name="connsiteX1" fmla="*/ 549275 w 606955"/>
              <a:gd name="connsiteY1" fmla="*/ 52916 h 546099"/>
              <a:gd name="connsiteX2" fmla="*/ 559858 w 606955"/>
              <a:gd name="connsiteY2" fmla="*/ 540807 h 546099"/>
              <a:gd name="connsiteX3" fmla="*/ 0 w 606955"/>
              <a:gd name="connsiteY3" fmla="*/ 546099 h 546099"/>
              <a:gd name="connsiteX4" fmla="*/ 186267 w 606955"/>
              <a:gd name="connsiteY4" fmla="*/ 0 h 546099"/>
              <a:gd name="connsiteX0" fmla="*/ 186267 w 582287"/>
              <a:gd name="connsiteY0" fmla="*/ 0 h 546099"/>
              <a:gd name="connsiteX1" fmla="*/ 549275 w 582287"/>
              <a:gd name="connsiteY1" fmla="*/ 52916 h 546099"/>
              <a:gd name="connsiteX2" fmla="*/ 486833 w 582287"/>
              <a:gd name="connsiteY2" fmla="*/ 455082 h 546099"/>
              <a:gd name="connsiteX3" fmla="*/ 0 w 582287"/>
              <a:gd name="connsiteY3" fmla="*/ 546099 h 546099"/>
              <a:gd name="connsiteX4" fmla="*/ 186267 w 58228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71979 w 579479"/>
              <a:gd name="connsiteY0" fmla="*/ 0 h 546099"/>
              <a:gd name="connsiteX1" fmla="*/ 534987 w 579479"/>
              <a:gd name="connsiteY1" fmla="*/ 52916 h 546099"/>
              <a:gd name="connsiteX2" fmla="*/ 472545 w 579479"/>
              <a:gd name="connsiteY2" fmla="*/ 455082 h 546099"/>
              <a:gd name="connsiteX3" fmla="*/ 0 w 579479"/>
              <a:gd name="connsiteY3" fmla="*/ 546099 h 546099"/>
              <a:gd name="connsiteX4" fmla="*/ 171979 w 579479"/>
              <a:gd name="connsiteY4" fmla="*/ 0 h 546099"/>
              <a:gd name="connsiteX0" fmla="*/ 171979 w 579479"/>
              <a:gd name="connsiteY0" fmla="*/ 0 h 546099"/>
              <a:gd name="connsiteX1" fmla="*/ 534987 w 579479"/>
              <a:gd name="connsiteY1" fmla="*/ 52916 h 546099"/>
              <a:gd name="connsiteX2" fmla="*/ 472545 w 579479"/>
              <a:gd name="connsiteY2" fmla="*/ 455082 h 546099"/>
              <a:gd name="connsiteX3" fmla="*/ 0 w 579479"/>
              <a:gd name="connsiteY3" fmla="*/ 546099 h 546099"/>
              <a:gd name="connsiteX4" fmla="*/ 171979 w 579479"/>
              <a:gd name="connsiteY4" fmla="*/ 0 h 546099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49833"/>
              <a:gd name="connsiteY0" fmla="*/ 0 h 592137"/>
              <a:gd name="connsiteX1" fmla="*/ 484187 w 549833"/>
              <a:gd name="connsiteY1" fmla="*/ 143404 h 592137"/>
              <a:gd name="connsiteX2" fmla="*/ 472545 w 549833"/>
              <a:gd name="connsiteY2" fmla="*/ 501120 h 592137"/>
              <a:gd name="connsiteX3" fmla="*/ 0 w 549833"/>
              <a:gd name="connsiteY3" fmla="*/ 592137 h 592137"/>
              <a:gd name="connsiteX4" fmla="*/ 138642 w 549833"/>
              <a:gd name="connsiteY4" fmla="*/ 0 h 59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33" h="592137">
                <a:moveTo>
                  <a:pt x="138642" y="0"/>
                </a:moveTo>
                <a:lnTo>
                  <a:pt x="484187" y="143404"/>
                </a:lnTo>
                <a:cubicBezTo>
                  <a:pt x="563915" y="277459"/>
                  <a:pt x="583317" y="379765"/>
                  <a:pt x="472545" y="501120"/>
                </a:cubicBezTo>
                <a:cubicBezTo>
                  <a:pt x="335667" y="594959"/>
                  <a:pt x="162278" y="561798"/>
                  <a:pt x="0" y="592137"/>
                </a:cubicBezTo>
                <a:cubicBezTo>
                  <a:pt x="43039" y="524404"/>
                  <a:pt x="138466" y="429682"/>
                  <a:pt x="138642" y="0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21F71E-CA2C-49D0-9378-C0DE09EC0106}"/>
              </a:ext>
            </a:extLst>
          </p:cNvPr>
          <p:cNvSpPr/>
          <p:nvPr/>
        </p:nvSpPr>
        <p:spPr>
          <a:xfrm rot="6197282">
            <a:off x="6625462" y="4550325"/>
            <a:ext cx="785730" cy="2058140"/>
          </a:xfrm>
          <a:custGeom>
            <a:avLst/>
            <a:gdLst>
              <a:gd name="connsiteX0" fmla="*/ 2882900 w 2882900"/>
              <a:gd name="connsiteY0" fmla="*/ 0 h 668866"/>
              <a:gd name="connsiteX1" fmla="*/ 2717800 w 2882900"/>
              <a:gd name="connsiteY1" fmla="*/ 292100 h 668866"/>
              <a:gd name="connsiteX2" fmla="*/ 1413933 w 2882900"/>
              <a:gd name="connsiteY2" fmla="*/ 668866 h 668866"/>
              <a:gd name="connsiteX3" fmla="*/ 0 w 2882900"/>
              <a:gd name="connsiteY3" fmla="*/ 664633 h 668866"/>
              <a:gd name="connsiteX4" fmla="*/ 2882900 w 2882900"/>
              <a:gd name="connsiteY4" fmla="*/ 0 h 668866"/>
              <a:gd name="connsiteX0" fmla="*/ 2904067 w 2904067"/>
              <a:gd name="connsiteY0" fmla="*/ 0 h 645582"/>
              <a:gd name="connsiteX1" fmla="*/ 2717800 w 2904067"/>
              <a:gd name="connsiteY1" fmla="*/ 268816 h 645582"/>
              <a:gd name="connsiteX2" fmla="*/ 1413933 w 2904067"/>
              <a:gd name="connsiteY2" fmla="*/ 645582 h 645582"/>
              <a:gd name="connsiteX3" fmla="*/ 0 w 2904067"/>
              <a:gd name="connsiteY3" fmla="*/ 641349 h 645582"/>
              <a:gd name="connsiteX4" fmla="*/ 2904067 w 2904067"/>
              <a:gd name="connsiteY4" fmla="*/ 0 h 64558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50332"/>
              <a:gd name="connsiteX1" fmla="*/ 2717800 w 2717800"/>
              <a:gd name="connsiteY1" fmla="*/ 173566 h 550332"/>
              <a:gd name="connsiteX2" fmla="*/ 1413933 w 2717800"/>
              <a:gd name="connsiteY2" fmla="*/ 550332 h 550332"/>
              <a:gd name="connsiteX3" fmla="*/ 0 w 2717800"/>
              <a:gd name="connsiteY3" fmla="*/ 546099 h 550332"/>
              <a:gd name="connsiteX4" fmla="*/ 186267 w 2717800"/>
              <a:gd name="connsiteY4" fmla="*/ 0 h 550332"/>
              <a:gd name="connsiteX0" fmla="*/ 186267 w 2717800"/>
              <a:gd name="connsiteY0" fmla="*/ 0 h 546099"/>
              <a:gd name="connsiteX1" fmla="*/ 2717800 w 2717800"/>
              <a:gd name="connsiteY1" fmla="*/ 173566 h 546099"/>
              <a:gd name="connsiteX2" fmla="*/ 559858 w 2717800"/>
              <a:gd name="connsiteY2" fmla="*/ 540807 h 546099"/>
              <a:gd name="connsiteX3" fmla="*/ 0 w 2717800"/>
              <a:gd name="connsiteY3" fmla="*/ 546099 h 546099"/>
              <a:gd name="connsiteX4" fmla="*/ 186267 w 2717800"/>
              <a:gd name="connsiteY4" fmla="*/ 0 h 546099"/>
              <a:gd name="connsiteX0" fmla="*/ 186267 w 559858"/>
              <a:gd name="connsiteY0" fmla="*/ 0 h 546099"/>
              <a:gd name="connsiteX1" fmla="*/ 549275 w 559858"/>
              <a:gd name="connsiteY1" fmla="*/ 52916 h 546099"/>
              <a:gd name="connsiteX2" fmla="*/ 559858 w 559858"/>
              <a:gd name="connsiteY2" fmla="*/ 540807 h 546099"/>
              <a:gd name="connsiteX3" fmla="*/ 0 w 559858"/>
              <a:gd name="connsiteY3" fmla="*/ 546099 h 546099"/>
              <a:gd name="connsiteX4" fmla="*/ 186267 w 559858"/>
              <a:gd name="connsiteY4" fmla="*/ 0 h 546099"/>
              <a:gd name="connsiteX0" fmla="*/ 186267 w 586794"/>
              <a:gd name="connsiteY0" fmla="*/ 0 h 546099"/>
              <a:gd name="connsiteX1" fmla="*/ 549275 w 586794"/>
              <a:gd name="connsiteY1" fmla="*/ 52916 h 546099"/>
              <a:gd name="connsiteX2" fmla="*/ 559858 w 586794"/>
              <a:gd name="connsiteY2" fmla="*/ 540807 h 546099"/>
              <a:gd name="connsiteX3" fmla="*/ 0 w 586794"/>
              <a:gd name="connsiteY3" fmla="*/ 546099 h 546099"/>
              <a:gd name="connsiteX4" fmla="*/ 186267 w 586794"/>
              <a:gd name="connsiteY4" fmla="*/ 0 h 546099"/>
              <a:gd name="connsiteX0" fmla="*/ 186267 w 606955"/>
              <a:gd name="connsiteY0" fmla="*/ 0 h 546099"/>
              <a:gd name="connsiteX1" fmla="*/ 549275 w 606955"/>
              <a:gd name="connsiteY1" fmla="*/ 52916 h 546099"/>
              <a:gd name="connsiteX2" fmla="*/ 559858 w 606955"/>
              <a:gd name="connsiteY2" fmla="*/ 540807 h 546099"/>
              <a:gd name="connsiteX3" fmla="*/ 0 w 606955"/>
              <a:gd name="connsiteY3" fmla="*/ 546099 h 546099"/>
              <a:gd name="connsiteX4" fmla="*/ 186267 w 606955"/>
              <a:gd name="connsiteY4" fmla="*/ 0 h 546099"/>
              <a:gd name="connsiteX0" fmla="*/ 186267 w 582287"/>
              <a:gd name="connsiteY0" fmla="*/ 0 h 546099"/>
              <a:gd name="connsiteX1" fmla="*/ 549275 w 582287"/>
              <a:gd name="connsiteY1" fmla="*/ 52916 h 546099"/>
              <a:gd name="connsiteX2" fmla="*/ 486833 w 582287"/>
              <a:gd name="connsiteY2" fmla="*/ 455082 h 546099"/>
              <a:gd name="connsiteX3" fmla="*/ 0 w 582287"/>
              <a:gd name="connsiteY3" fmla="*/ 546099 h 546099"/>
              <a:gd name="connsiteX4" fmla="*/ 186267 w 58228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86267 w 593767"/>
              <a:gd name="connsiteY0" fmla="*/ 0 h 546099"/>
              <a:gd name="connsiteX1" fmla="*/ 549275 w 593767"/>
              <a:gd name="connsiteY1" fmla="*/ 52916 h 546099"/>
              <a:gd name="connsiteX2" fmla="*/ 486833 w 593767"/>
              <a:gd name="connsiteY2" fmla="*/ 455082 h 546099"/>
              <a:gd name="connsiteX3" fmla="*/ 0 w 593767"/>
              <a:gd name="connsiteY3" fmla="*/ 546099 h 546099"/>
              <a:gd name="connsiteX4" fmla="*/ 186267 w 593767"/>
              <a:gd name="connsiteY4" fmla="*/ 0 h 546099"/>
              <a:gd name="connsiteX0" fmla="*/ 171979 w 579479"/>
              <a:gd name="connsiteY0" fmla="*/ 0 h 546099"/>
              <a:gd name="connsiteX1" fmla="*/ 534987 w 579479"/>
              <a:gd name="connsiteY1" fmla="*/ 52916 h 546099"/>
              <a:gd name="connsiteX2" fmla="*/ 472545 w 579479"/>
              <a:gd name="connsiteY2" fmla="*/ 455082 h 546099"/>
              <a:gd name="connsiteX3" fmla="*/ 0 w 579479"/>
              <a:gd name="connsiteY3" fmla="*/ 546099 h 546099"/>
              <a:gd name="connsiteX4" fmla="*/ 171979 w 579479"/>
              <a:gd name="connsiteY4" fmla="*/ 0 h 546099"/>
              <a:gd name="connsiteX0" fmla="*/ 171979 w 579479"/>
              <a:gd name="connsiteY0" fmla="*/ 0 h 546099"/>
              <a:gd name="connsiteX1" fmla="*/ 534987 w 579479"/>
              <a:gd name="connsiteY1" fmla="*/ 52916 h 546099"/>
              <a:gd name="connsiteX2" fmla="*/ 472545 w 579479"/>
              <a:gd name="connsiteY2" fmla="*/ 455082 h 546099"/>
              <a:gd name="connsiteX3" fmla="*/ 0 w 579479"/>
              <a:gd name="connsiteY3" fmla="*/ 546099 h 546099"/>
              <a:gd name="connsiteX4" fmla="*/ 171979 w 579479"/>
              <a:gd name="connsiteY4" fmla="*/ 0 h 546099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79479"/>
              <a:gd name="connsiteY0" fmla="*/ 0 h 592137"/>
              <a:gd name="connsiteX1" fmla="*/ 534987 w 579479"/>
              <a:gd name="connsiteY1" fmla="*/ 98954 h 592137"/>
              <a:gd name="connsiteX2" fmla="*/ 472545 w 579479"/>
              <a:gd name="connsiteY2" fmla="*/ 501120 h 592137"/>
              <a:gd name="connsiteX3" fmla="*/ 0 w 579479"/>
              <a:gd name="connsiteY3" fmla="*/ 592137 h 592137"/>
              <a:gd name="connsiteX4" fmla="*/ 138642 w 579479"/>
              <a:gd name="connsiteY4" fmla="*/ 0 h 592137"/>
              <a:gd name="connsiteX0" fmla="*/ 138642 w 549833"/>
              <a:gd name="connsiteY0" fmla="*/ 0 h 592137"/>
              <a:gd name="connsiteX1" fmla="*/ 484187 w 549833"/>
              <a:gd name="connsiteY1" fmla="*/ 143404 h 592137"/>
              <a:gd name="connsiteX2" fmla="*/ 472545 w 549833"/>
              <a:gd name="connsiteY2" fmla="*/ 501120 h 592137"/>
              <a:gd name="connsiteX3" fmla="*/ 0 w 549833"/>
              <a:gd name="connsiteY3" fmla="*/ 592137 h 592137"/>
              <a:gd name="connsiteX4" fmla="*/ 138642 w 549833"/>
              <a:gd name="connsiteY4" fmla="*/ 0 h 592137"/>
              <a:gd name="connsiteX0" fmla="*/ 116809 w 549833"/>
              <a:gd name="connsiteY0" fmla="*/ 0 h 1161153"/>
              <a:gd name="connsiteX1" fmla="*/ 484187 w 549833"/>
              <a:gd name="connsiteY1" fmla="*/ 712420 h 1161153"/>
              <a:gd name="connsiteX2" fmla="*/ 472545 w 549833"/>
              <a:gd name="connsiteY2" fmla="*/ 1070136 h 1161153"/>
              <a:gd name="connsiteX3" fmla="*/ 0 w 549833"/>
              <a:gd name="connsiteY3" fmla="*/ 1161153 h 1161153"/>
              <a:gd name="connsiteX4" fmla="*/ 116809 w 549833"/>
              <a:gd name="connsiteY4" fmla="*/ 0 h 1161153"/>
              <a:gd name="connsiteX0" fmla="*/ 189122 w 622146"/>
              <a:gd name="connsiteY0" fmla="*/ 0 h 1214117"/>
              <a:gd name="connsiteX1" fmla="*/ 556500 w 622146"/>
              <a:gd name="connsiteY1" fmla="*/ 712420 h 1214117"/>
              <a:gd name="connsiteX2" fmla="*/ 544858 w 622146"/>
              <a:gd name="connsiteY2" fmla="*/ 1070136 h 1214117"/>
              <a:gd name="connsiteX3" fmla="*/ 0 w 622146"/>
              <a:gd name="connsiteY3" fmla="*/ 1214117 h 1214117"/>
              <a:gd name="connsiteX4" fmla="*/ 189122 w 622146"/>
              <a:gd name="connsiteY4" fmla="*/ 0 h 1214117"/>
              <a:gd name="connsiteX0" fmla="*/ 189122 w 622146"/>
              <a:gd name="connsiteY0" fmla="*/ 0 h 1214117"/>
              <a:gd name="connsiteX1" fmla="*/ 556500 w 622146"/>
              <a:gd name="connsiteY1" fmla="*/ 712420 h 1214117"/>
              <a:gd name="connsiteX2" fmla="*/ 544858 w 622146"/>
              <a:gd name="connsiteY2" fmla="*/ 1070136 h 1214117"/>
              <a:gd name="connsiteX3" fmla="*/ 0 w 622146"/>
              <a:gd name="connsiteY3" fmla="*/ 1214117 h 1214117"/>
              <a:gd name="connsiteX4" fmla="*/ 189122 w 622146"/>
              <a:gd name="connsiteY4" fmla="*/ 0 h 1214117"/>
              <a:gd name="connsiteX0" fmla="*/ 189122 w 622146"/>
              <a:gd name="connsiteY0" fmla="*/ 0 h 1214117"/>
              <a:gd name="connsiteX1" fmla="*/ 556500 w 622146"/>
              <a:gd name="connsiteY1" fmla="*/ 712420 h 1214117"/>
              <a:gd name="connsiteX2" fmla="*/ 544858 w 622146"/>
              <a:gd name="connsiteY2" fmla="*/ 1070136 h 1214117"/>
              <a:gd name="connsiteX3" fmla="*/ 0 w 622146"/>
              <a:gd name="connsiteY3" fmla="*/ 1214117 h 1214117"/>
              <a:gd name="connsiteX4" fmla="*/ 189122 w 622146"/>
              <a:gd name="connsiteY4" fmla="*/ 0 h 1214117"/>
              <a:gd name="connsiteX0" fmla="*/ 290220 w 723244"/>
              <a:gd name="connsiteY0" fmla="*/ 0 h 1485932"/>
              <a:gd name="connsiteX1" fmla="*/ 657598 w 723244"/>
              <a:gd name="connsiteY1" fmla="*/ 712420 h 1485932"/>
              <a:gd name="connsiteX2" fmla="*/ 645956 w 723244"/>
              <a:gd name="connsiteY2" fmla="*/ 1070136 h 1485932"/>
              <a:gd name="connsiteX3" fmla="*/ 0 w 723244"/>
              <a:gd name="connsiteY3" fmla="*/ 1485932 h 1485932"/>
              <a:gd name="connsiteX4" fmla="*/ 290220 w 723244"/>
              <a:gd name="connsiteY4" fmla="*/ 0 h 1485932"/>
              <a:gd name="connsiteX0" fmla="*/ 290220 w 723244"/>
              <a:gd name="connsiteY0" fmla="*/ 0 h 1558322"/>
              <a:gd name="connsiteX1" fmla="*/ 657598 w 723244"/>
              <a:gd name="connsiteY1" fmla="*/ 712420 h 1558322"/>
              <a:gd name="connsiteX2" fmla="*/ 645956 w 723244"/>
              <a:gd name="connsiteY2" fmla="*/ 1070136 h 1558322"/>
              <a:gd name="connsiteX3" fmla="*/ 0 w 723244"/>
              <a:gd name="connsiteY3" fmla="*/ 1485932 h 1558322"/>
              <a:gd name="connsiteX4" fmla="*/ 290220 w 723244"/>
              <a:gd name="connsiteY4" fmla="*/ 0 h 1558322"/>
              <a:gd name="connsiteX0" fmla="*/ 290220 w 753419"/>
              <a:gd name="connsiteY0" fmla="*/ 0 h 1558322"/>
              <a:gd name="connsiteX1" fmla="*/ 709177 w 753419"/>
              <a:gd name="connsiteY1" fmla="*/ 65168 h 1558322"/>
              <a:gd name="connsiteX2" fmla="*/ 645956 w 753419"/>
              <a:gd name="connsiteY2" fmla="*/ 1070136 h 1558322"/>
              <a:gd name="connsiteX3" fmla="*/ 0 w 753419"/>
              <a:gd name="connsiteY3" fmla="*/ 1485932 h 1558322"/>
              <a:gd name="connsiteX4" fmla="*/ 290220 w 753419"/>
              <a:gd name="connsiteY4" fmla="*/ 0 h 1558322"/>
              <a:gd name="connsiteX0" fmla="*/ 290220 w 753419"/>
              <a:gd name="connsiteY0" fmla="*/ 59137 h 1617459"/>
              <a:gd name="connsiteX1" fmla="*/ 709177 w 753419"/>
              <a:gd name="connsiteY1" fmla="*/ 124305 h 1617459"/>
              <a:gd name="connsiteX2" fmla="*/ 645956 w 753419"/>
              <a:gd name="connsiteY2" fmla="*/ 1129273 h 1617459"/>
              <a:gd name="connsiteX3" fmla="*/ 0 w 753419"/>
              <a:gd name="connsiteY3" fmla="*/ 1545069 h 1617459"/>
              <a:gd name="connsiteX4" fmla="*/ 290220 w 753419"/>
              <a:gd name="connsiteY4" fmla="*/ 59137 h 1617459"/>
              <a:gd name="connsiteX0" fmla="*/ 290220 w 753419"/>
              <a:gd name="connsiteY0" fmla="*/ 59137 h 1617459"/>
              <a:gd name="connsiteX1" fmla="*/ 709177 w 753419"/>
              <a:gd name="connsiteY1" fmla="*/ 124305 h 1617459"/>
              <a:gd name="connsiteX2" fmla="*/ 645956 w 753419"/>
              <a:gd name="connsiteY2" fmla="*/ 1129273 h 1617459"/>
              <a:gd name="connsiteX3" fmla="*/ 0 w 753419"/>
              <a:gd name="connsiteY3" fmla="*/ 1545069 h 1617459"/>
              <a:gd name="connsiteX4" fmla="*/ 290220 w 753419"/>
              <a:gd name="connsiteY4" fmla="*/ 59137 h 1617459"/>
              <a:gd name="connsiteX0" fmla="*/ 290220 w 753419"/>
              <a:gd name="connsiteY0" fmla="*/ 126134 h 1684456"/>
              <a:gd name="connsiteX1" fmla="*/ 709177 w 753419"/>
              <a:gd name="connsiteY1" fmla="*/ 191302 h 1684456"/>
              <a:gd name="connsiteX2" fmla="*/ 645956 w 753419"/>
              <a:gd name="connsiteY2" fmla="*/ 1196270 h 1684456"/>
              <a:gd name="connsiteX3" fmla="*/ 0 w 753419"/>
              <a:gd name="connsiteY3" fmla="*/ 1612066 h 1684456"/>
              <a:gd name="connsiteX4" fmla="*/ 290220 w 753419"/>
              <a:gd name="connsiteY4" fmla="*/ 126134 h 1684456"/>
              <a:gd name="connsiteX0" fmla="*/ 290220 w 753419"/>
              <a:gd name="connsiteY0" fmla="*/ 160521 h 1718843"/>
              <a:gd name="connsiteX1" fmla="*/ 709177 w 753419"/>
              <a:gd name="connsiteY1" fmla="*/ 225689 h 1718843"/>
              <a:gd name="connsiteX2" fmla="*/ 645956 w 753419"/>
              <a:gd name="connsiteY2" fmla="*/ 1230657 h 1718843"/>
              <a:gd name="connsiteX3" fmla="*/ 0 w 753419"/>
              <a:gd name="connsiteY3" fmla="*/ 1646453 h 1718843"/>
              <a:gd name="connsiteX4" fmla="*/ 290220 w 753419"/>
              <a:gd name="connsiteY4" fmla="*/ 160521 h 1718843"/>
              <a:gd name="connsiteX0" fmla="*/ 334550 w 797749"/>
              <a:gd name="connsiteY0" fmla="*/ 160521 h 2025803"/>
              <a:gd name="connsiteX1" fmla="*/ 753507 w 797749"/>
              <a:gd name="connsiteY1" fmla="*/ 225689 h 2025803"/>
              <a:gd name="connsiteX2" fmla="*/ 690286 w 797749"/>
              <a:gd name="connsiteY2" fmla="*/ 1230657 h 2025803"/>
              <a:gd name="connsiteX3" fmla="*/ 0 w 797749"/>
              <a:gd name="connsiteY3" fmla="*/ 1974456 h 2025803"/>
              <a:gd name="connsiteX4" fmla="*/ 334550 w 797749"/>
              <a:gd name="connsiteY4" fmla="*/ 160521 h 2025803"/>
              <a:gd name="connsiteX0" fmla="*/ 334550 w 797749"/>
              <a:gd name="connsiteY0" fmla="*/ 160521 h 2048076"/>
              <a:gd name="connsiteX1" fmla="*/ 753507 w 797749"/>
              <a:gd name="connsiteY1" fmla="*/ 225689 h 2048076"/>
              <a:gd name="connsiteX2" fmla="*/ 690286 w 797749"/>
              <a:gd name="connsiteY2" fmla="*/ 1230657 h 2048076"/>
              <a:gd name="connsiteX3" fmla="*/ 0 w 797749"/>
              <a:gd name="connsiteY3" fmla="*/ 1974456 h 2048076"/>
              <a:gd name="connsiteX4" fmla="*/ 334550 w 797749"/>
              <a:gd name="connsiteY4" fmla="*/ 160521 h 2048076"/>
              <a:gd name="connsiteX0" fmla="*/ 334550 w 797749"/>
              <a:gd name="connsiteY0" fmla="*/ 160521 h 2058140"/>
              <a:gd name="connsiteX1" fmla="*/ 753507 w 797749"/>
              <a:gd name="connsiteY1" fmla="*/ 225689 h 2058140"/>
              <a:gd name="connsiteX2" fmla="*/ 690286 w 797749"/>
              <a:gd name="connsiteY2" fmla="*/ 1230657 h 2058140"/>
              <a:gd name="connsiteX3" fmla="*/ 0 w 797749"/>
              <a:gd name="connsiteY3" fmla="*/ 1974456 h 2058140"/>
              <a:gd name="connsiteX4" fmla="*/ 334550 w 797749"/>
              <a:gd name="connsiteY4" fmla="*/ 160521 h 2058140"/>
              <a:gd name="connsiteX0" fmla="*/ 334550 w 785730"/>
              <a:gd name="connsiteY0" fmla="*/ 160521 h 2058140"/>
              <a:gd name="connsiteX1" fmla="*/ 753507 w 785730"/>
              <a:gd name="connsiteY1" fmla="*/ 225689 h 2058140"/>
              <a:gd name="connsiteX2" fmla="*/ 690286 w 785730"/>
              <a:gd name="connsiteY2" fmla="*/ 1230657 h 2058140"/>
              <a:gd name="connsiteX3" fmla="*/ 0 w 785730"/>
              <a:gd name="connsiteY3" fmla="*/ 1974456 h 2058140"/>
              <a:gd name="connsiteX4" fmla="*/ 334550 w 785730"/>
              <a:gd name="connsiteY4" fmla="*/ 160521 h 20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730" h="2058140">
                <a:moveTo>
                  <a:pt x="334550" y="160521"/>
                </a:moveTo>
                <a:cubicBezTo>
                  <a:pt x="456277" y="-96260"/>
                  <a:pt x="599365" y="-23151"/>
                  <a:pt x="753507" y="225689"/>
                </a:cubicBezTo>
                <a:cubicBezTo>
                  <a:pt x="833235" y="359744"/>
                  <a:pt x="746806" y="1017720"/>
                  <a:pt x="690286" y="1230657"/>
                </a:cubicBezTo>
                <a:cubicBezTo>
                  <a:pt x="578266" y="1485005"/>
                  <a:pt x="417113" y="2323262"/>
                  <a:pt x="0" y="1974456"/>
                </a:cubicBezTo>
                <a:cubicBezTo>
                  <a:pt x="34282" y="1869643"/>
                  <a:pt x="258134" y="619626"/>
                  <a:pt x="334550" y="160521"/>
                </a:cubicBez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77BA05-311F-4C30-9265-947681D83970}"/>
              </a:ext>
            </a:extLst>
          </p:cNvPr>
          <p:cNvSpPr/>
          <p:nvPr/>
        </p:nvSpPr>
        <p:spPr>
          <a:xfrm>
            <a:off x="3618875" y="2290872"/>
            <a:ext cx="2860156" cy="789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Mobile pedestrians create large “danger zones”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23661D-27FC-4E67-8DC8-9159C2683720}"/>
              </a:ext>
            </a:extLst>
          </p:cNvPr>
          <p:cNvCxnSpPr>
            <a:cxnSpLocks/>
            <a:stCxn id="11" idx="2"/>
            <a:endCxn id="10" idx="3"/>
          </p:cNvCxnSpPr>
          <p:nvPr/>
        </p:nvCxnSpPr>
        <p:spPr>
          <a:xfrm>
            <a:off x="5048953" y="3080619"/>
            <a:ext cx="1139598" cy="1899136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B3E829-A927-47A0-898B-2B2A54C2A5A9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flipH="1">
            <a:off x="3736340" y="3080619"/>
            <a:ext cx="1312613" cy="156860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5E4090B-DE1C-4E17-B216-5162CE351F84}"/>
              </a:ext>
            </a:extLst>
          </p:cNvPr>
          <p:cNvSpPr/>
          <p:nvPr/>
        </p:nvSpPr>
        <p:spPr>
          <a:xfrm>
            <a:off x="1866507" y="5420221"/>
            <a:ext cx="2584718" cy="789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Manoeuvring required to avoid pedestrians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6E8A43-D957-40FD-AF76-72AC3CCE75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t="22407" r="11923" b="23982"/>
          <a:stretch/>
        </p:blipFill>
        <p:spPr>
          <a:xfrm>
            <a:off x="8147086" y="5300199"/>
            <a:ext cx="2837321" cy="14578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829F411C-5EF9-4C17-BFC3-88B16BB473F4}"/>
              </a:ext>
            </a:extLst>
          </p:cNvPr>
          <p:cNvSpPr/>
          <p:nvPr/>
        </p:nvSpPr>
        <p:spPr>
          <a:xfrm rot="2700000">
            <a:off x="10020477" y="5740880"/>
            <a:ext cx="113475" cy="113475"/>
          </a:xfrm>
          <a:prstGeom prst="plus">
            <a:avLst>
              <a:gd name="adj" fmla="val 50000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B893B-0C4A-4E8E-813B-A7A024E4F797}"/>
              </a:ext>
            </a:extLst>
          </p:cNvPr>
          <p:cNvSpPr txBox="1"/>
          <p:nvPr/>
        </p:nvSpPr>
        <p:spPr>
          <a:xfrm>
            <a:off x="9680339" y="5797617"/>
            <a:ext cx="793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0070C0"/>
                </a:solidFill>
                <a:latin typeface="LM Roman 10" panose="00000500000000000000" pitchFamily="50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781543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BBD8E-C222-43EC-BA58-9BEF3FC67DF2}"/>
              </a:ext>
            </a:extLst>
          </p:cNvPr>
          <p:cNvSpPr txBox="1"/>
          <p:nvPr/>
        </p:nvSpPr>
        <p:spPr>
          <a:xfrm>
            <a:off x="368300" y="674400"/>
            <a:ext cx="1145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latin typeface="LM Roman 10" panose="00000500000000000000" pitchFamily="50" charset="0"/>
              </a:rPr>
              <a:t>POOR ROAD DESIGN</a:t>
            </a:r>
          </a:p>
          <a:p>
            <a:pPr algn="ctr"/>
            <a:r>
              <a:rPr lang="en-GB" sz="8000" b="1" dirty="0">
                <a:latin typeface="LM Roman 10" panose="00000500000000000000" pitchFamily="50" charset="0"/>
              </a:rPr>
              <a:t>TSUN YIP STREET LANE DESIGN</a:t>
            </a:r>
          </a:p>
        </p:txBody>
      </p:sp>
    </p:spTree>
    <p:extLst>
      <p:ext uri="{BB962C8B-B14F-4D97-AF65-F5344CB8AC3E}">
        <p14:creationId xmlns:p14="http://schemas.microsoft.com/office/powerpoint/2010/main" val="1359916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A202DF-AC45-4B32-9910-56F1B6137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73CE87C-74DA-43CF-8077-2D6FC43E6AFB}"/>
              </a:ext>
            </a:extLst>
          </p:cNvPr>
          <p:cNvSpPr/>
          <p:nvPr/>
        </p:nvSpPr>
        <p:spPr>
          <a:xfrm>
            <a:off x="3704165" y="2590801"/>
            <a:ext cx="2992967" cy="4250267"/>
          </a:xfrm>
          <a:custGeom>
            <a:avLst/>
            <a:gdLst>
              <a:gd name="connsiteX0" fmla="*/ 550334 w 2463800"/>
              <a:gd name="connsiteY0" fmla="*/ 8467 h 4089400"/>
              <a:gd name="connsiteX1" fmla="*/ 2463800 w 2463800"/>
              <a:gd name="connsiteY1" fmla="*/ 16934 h 4089400"/>
              <a:gd name="connsiteX2" fmla="*/ 2463800 w 2463800"/>
              <a:gd name="connsiteY2" fmla="*/ 795867 h 4089400"/>
              <a:gd name="connsiteX3" fmla="*/ 965200 w 2463800"/>
              <a:gd name="connsiteY3" fmla="*/ 812800 h 4089400"/>
              <a:gd name="connsiteX4" fmla="*/ 914400 w 2463800"/>
              <a:gd name="connsiteY4" fmla="*/ 4089400 h 4089400"/>
              <a:gd name="connsiteX5" fmla="*/ 0 w 2463800"/>
              <a:gd name="connsiteY5" fmla="*/ 4064000 h 4089400"/>
              <a:gd name="connsiteX6" fmla="*/ 76200 w 2463800"/>
              <a:gd name="connsiteY6" fmla="*/ 0 h 4089400"/>
              <a:gd name="connsiteX7" fmla="*/ 550334 w 2463800"/>
              <a:gd name="connsiteY7" fmla="*/ 8467 h 4089400"/>
              <a:gd name="connsiteX0" fmla="*/ 550334 w 2463800"/>
              <a:gd name="connsiteY0" fmla="*/ 8467 h 4256617"/>
              <a:gd name="connsiteX1" fmla="*/ 2463800 w 2463800"/>
              <a:gd name="connsiteY1" fmla="*/ 16934 h 4256617"/>
              <a:gd name="connsiteX2" fmla="*/ 2463800 w 2463800"/>
              <a:gd name="connsiteY2" fmla="*/ 795867 h 4256617"/>
              <a:gd name="connsiteX3" fmla="*/ 965200 w 2463800"/>
              <a:gd name="connsiteY3" fmla="*/ 812800 h 4256617"/>
              <a:gd name="connsiteX4" fmla="*/ 903817 w 2463800"/>
              <a:gd name="connsiteY4" fmla="*/ 4256617 h 4256617"/>
              <a:gd name="connsiteX5" fmla="*/ 0 w 2463800"/>
              <a:gd name="connsiteY5" fmla="*/ 4064000 h 4256617"/>
              <a:gd name="connsiteX6" fmla="*/ 76200 w 2463800"/>
              <a:gd name="connsiteY6" fmla="*/ 0 h 4256617"/>
              <a:gd name="connsiteX7" fmla="*/ 550334 w 2463800"/>
              <a:gd name="connsiteY7" fmla="*/ 8467 h 4256617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605367 w 2992967"/>
              <a:gd name="connsiteY6" fmla="*/ 0 h 4258734"/>
              <a:gd name="connsiteX7" fmla="*/ 1079501 w 2992967"/>
              <a:gd name="connsiteY7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50802 w 2992967"/>
              <a:gd name="connsiteY6" fmla="*/ 3884083 h 4258734"/>
              <a:gd name="connsiteX7" fmla="*/ 605367 w 2992967"/>
              <a:gd name="connsiteY7" fmla="*/ 0 h 4258734"/>
              <a:gd name="connsiteX8" fmla="*/ 1079501 w 2992967"/>
              <a:gd name="connsiteY8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2119 w 2992967"/>
              <a:gd name="connsiteY6" fmla="*/ 4034366 h 4258734"/>
              <a:gd name="connsiteX7" fmla="*/ 605367 w 2992967"/>
              <a:gd name="connsiteY7" fmla="*/ 0 h 4258734"/>
              <a:gd name="connsiteX8" fmla="*/ 1079501 w 2992967"/>
              <a:gd name="connsiteY8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2119 w 2992967"/>
              <a:gd name="connsiteY6" fmla="*/ 4034366 h 4258734"/>
              <a:gd name="connsiteX7" fmla="*/ 48685 w 2992967"/>
              <a:gd name="connsiteY7" fmla="*/ 3704166 h 4258734"/>
              <a:gd name="connsiteX8" fmla="*/ 605367 w 2992967"/>
              <a:gd name="connsiteY8" fmla="*/ 0 h 4258734"/>
              <a:gd name="connsiteX9" fmla="*/ 1079501 w 2992967"/>
              <a:gd name="connsiteY9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2119 w 2992967"/>
              <a:gd name="connsiteY6" fmla="*/ 4034366 h 4258734"/>
              <a:gd name="connsiteX7" fmla="*/ 772585 w 2992967"/>
              <a:gd name="connsiteY7" fmla="*/ 4030133 h 4258734"/>
              <a:gd name="connsiteX8" fmla="*/ 605367 w 2992967"/>
              <a:gd name="connsiteY8" fmla="*/ 0 h 4258734"/>
              <a:gd name="connsiteX9" fmla="*/ 1079501 w 2992967"/>
              <a:gd name="connsiteY9" fmla="*/ 8467 h 4258734"/>
              <a:gd name="connsiteX0" fmla="*/ 1079501 w 2992967"/>
              <a:gd name="connsiteY0" fmla="*/ 8467 h 4258734"/>
              <a:gd name="connsiteX1" fmla="*/ 2992967 w 2992967"/>
              <a:gd name="connsiteY1" fmla="*/ 16934 h 4258734"/>
              <a:gd name="connsiteX2" fmla="*/ 2992967 w 2992967"/>
              <a:gd name="connsiteY2" fmla="*/ 795867 h 4258734"/>
              <a:gd name="connsiteX3" fmla="*/ 1494367 w 2992967"/>
              <a:gd name="connsiteY3" fmla="*/ 812800 h 4258734"/>
              <a:gd name="connsiteX4" fmla="*/ 1432984 w 2992967"/>
              <a:gd name="connsiteY4" fmla="*/ 4256617 h 4258734"/>
              <a:gd name="connsiteX5" fmla="*/ 0 w 2992967"/>
              <a:gd name="connsiteY5" fmla="*/ 4258734 h 4258734"/>
              <a:gd name="connsiteX6" fmla="*/ 2119 w 2992967"/>
              <a:gd name="connsiteY6" fmla="*/ 4034366 h 4258734"/>
              <a:gd name="connsiteX7" fmla="*/ 685802 w 2992967"/>
              <a:gd name="connsiteY7" fmla="*/ 4025899 h 4258734"/>
              <a:gd name="connsiteX8" fmla="*/ 605367 w 2992967"/>
              <a:gd name="connsiteY8" fmla="*/ 0 h 4258734"/>
              <a:gd name="connsiteX9" fmla="*/ 1079501 w 2992967"/>
              <a:gd name="connsiteY9" fmla="*/ 8467 h 4258734"/>
              <a:gd name="connsiteX0" fmla="*/ 1079501 w 2992967"/>
              <a:gd name="connsiteY0" fmla="*/ 0 h 4250267"/>
              <a:gd name="connsiteX1" fmla="*/ 2992967 w 2992967"/>
              <a:gd name="connsiteY1" fmla="*/ 8467 h 4250267"/>
              <a:gd name="connsiteX2" fmla="*/ 2992967 w 2992967"/>
              <a:gd name="connsiteY2" fmla="*/ 787400 h 4250267"/>
              <a:gd name="connsiteX3" fmla="*/ 1494367 w 2992967"/>
              <a:gd name="connsiteY3" fmla="*/ 804333 h 4250267"/>
              <a:gd name="connsiteX4" fmla="*/ 1432984 w 2992967"/>
              <a:gd name="connsiteY4" fmla="*/ 4248150 h 4250267"/>
              <a:gd name="connsiteX5" fmla="*/ 0 w 2992967"/>
              <a:gd name="connsiteY5" fmla="*/ 4250267 h 4250267"/>
              <a:gd name="connsiteX6" fmla="*/ 2119 w 2992967"/>
              <a:gd name="connsiteY6" fmla="*/ 4025899 h 4250267"/>
              <a:gd name="connsiteX7" fmla="*/ 685802 w 2992967"/>
              <a:gd name="connsiteY7" fmla="*/ 4017432 h 4250267"/>
              <a:gd name="connsiteX8" fmla="*/ 668867 w 2992967"/>
              <a:gd name="connsiteY8" fmla="*/ 0 h 4250267"/>
              <a:gd name="connsiteX9" fmla="*/ 1079501 w 2992967"/>
              <a:gd name="connsiteY9" fmla="*/ 0 h 4250267"/>
              <a:gd name="connsiteX0" fmla="*/ 668867 w 2992967"/>
              <a:gd name="connsiteY0" fmla="*/ 0 h 4250267"/>
              <a:gd name="connsiteX1" fmla="*/ 2992967 w 2992967"/>
              <a:gd name="connsiteY1" fmla="*/ 8467 h 4250267"/>
              <a:gd name="connsiteX2" fmla="*/ 2992967 w 2992967"/>
              <a:gd name="connsiteY2" fmla="*/ 787400 h 4250267"/>
              <a:gd name="connsiteX3" fmla="*/ 1494367 w 2992967"/>
              <a:gd name="connsiteY3" fmla="*/ 804333 h 4250267"/>
              <a:gd name="connsiteX4" fmla="*/ 1432984 w 2992967"/>
              <a:gd name="connsiteY4" fmla="*/ 4248150 h 4250267"/>
              <a:gd name="connsiteX5" fmla="*/ 0 w 2992967"/>
              <a:gd name="connsiteY5" fmla="*/ 4250267 h 4250267"/>
              <a:gd name="connsiteX6" fmla="*/ 2119 w 2992967"/>
              <a:gd name="connsiteY6" fmla="*/ 4025899 h 4250267"/>
              <a:gd name="connsiteX7" fmla="*/ 685802 w 2992967"/>
              <a:gd name="connsiteY7" fmla="*/ 4017432 h 4250267"/>
              <a:gd name="connsiteX8" fmla="*/ 668867 w 2992967"/>
              <a:gd name="connsiteY8" fmla="*/ 0 h 425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967" h="4250267">
                <a:moveTo>
                  <a:pt x="668867" y="0"/>
                </a:moveTo>
                <a:lnTo>
                  <a:pt x="2992967" y="8467"/>
                </a:lnTo>
                <a:lnTo>
                  <a:pt x="2992967" y="787400"/>
                </a:lnTo>
                <a:lnTo>
                  <a:pt x="1494367" y="804333"/>
                </a:lnTo>
                <a:lnTo>
                  <a:pt x="1432984" y="4248150"/>
                </a:lnTo>
                <a:lnTo>
                  <a:pt x="0" y="4250267"/>
                </a:lnTo>
                <a:cubicBezTo>
                  <a:pt x="706" y="4175478"/>
                  <a:pt x="1413" y="4100688"/>
                  <a:pt x="2119" y="4025899"/>
                </a:cubicBezTo>
                <a:lnTo>
                  <a:pt x="685802" y="4017432"/>
                </a:lnTo>
                <a:lnTo>
                  <a:pt x="668867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01C478-D41F-4D32-8498-8B5F3A92901D}"/>
              </a:ext>
            </a:extLst>
          </p:cNvPr>
          <p:cNvSpPr/>
          <p:nvPr/>
        </p:nvSpPr>
        <p:spPr>
          <a:xfrm>
            <a:off x="7040033" y="2269067"/>
            <a:ext cx="3039534" cy="1786466"/>
          </a:xfrm>
          <a:custGeom>
            <a:avLst/>
            <a:gdLst>
              <a:gd name="connsiteX0" fmla="*/ 33867 w 3039534"/>
              <a:gd name="connsiteY0" fmla="*/ 0 h 1786466"/>
              <a:gd name="connsiteX1" fmla="*/ 0 w 3039534"/>
              <a:gd name="connsiteY1" fmla="*/ 1786466 h 1786466"/>
              <a:gd name="connsiteX2" fmla="*/ 2891367 w 3039534"/>
              <a:gd name="connsiteY2" fmla="*/ 1786466 h 1786466"/>
              <a:gd name="connsiteX3" fmla="*/ 2908300 w 3039534"/>
              <a:gd name="connsiteY3" fmla="*/ 1054100 h 1786466"/>
              <a:gd name="connsiteX4" fmla="*/ 3039534 w 3039534"/>
              <a:gd name="connsiteY4" fmla="*/ 309033 h 1786466"/>
              <a:gd name="connsiteX5" fmla="*/ 2997200 w 3039534"/>
              <a:gd name="connsiteY5" fmla="*/ 228600 h 1786466"/>
              <a:gd name="connsiteX6" fmla="*/ 2988734 w 3039534"/>
              <a:gd name="connsiteY6" fmla="*/ 152400 h 1786466"/>
              <a:gd name="connsiteX7" fmla="*/ 2887134 w 3039534"/>
              <a:gd name="connsiteY7" fmla="*/ 8466 h 1786466"/>
              <a:gd name="connsiteX8" fmla="*/ 33867 w 3039534"/>
              <a:gd name="connsiteY8" fmla="*/ 0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9534" h="1786466">
                <a:moveTo>
                  <a:pt x="33867" y="0"/>
                </a:moveTo>
                <a:lnTo>
                  <a:pt x="0" y="1786466"/>
                </a:lnTo>
                <a:lnTo>
                  <a:pt x="2891367" y="1786466"/>
                </a:lnTo>
                <a:lnTo>
                  <a:pt x="2908300" y="1054100"/>
                </a:lnTo>
                <a:lnTo>
                  <a:pt x="3039534" y="309033"/>
                </a:lnTo>
                <a:lnTo>
                  <a:pt x="2997200" y="228600"/>
                </a:lnTo>
                <a:lnTo>
                  <a:pt x="2988734" y="152400"/>
                </a:lnTo>
                <a:lnTo>
                  <a:pt x="2887134" y="8466"/>
                </a:lnTo>
                <a:lnTo>
                  <a:pt x="33867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51A60E5-D7E2-471E-8DA8-08D56E28A36F}"/>
              </a:ext>
            </a:extLst>
          </p:cNvPr>
          <p:cNvSpPr/>
          <p:nvPr/>
        </p:nvSpPr>
        <p:spPr>
          <a:xfrm rot="20086284">
            <a:off x="5119734" y="1053047"/>
            <a:ext cx="585973" cy="113211"/>
          </a:xfrm>
          <a:prstGeom prst="rightArrow">
            <a:avLst/>
          </a:prstGeom>
          <a:solidFill>
            <a:srgbClr val="FDAC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91A36B-C1B7-40CB-8DDE-B9BF4C4665BF}"/>
              </a:ext>
            </a:extLst>
          </p:cNvPr>
          <p:cNvSpPr/>
          <p:nvPr/>
        </p:nvSpPr>
        <p:spPr>
          <a:xfrm rot="9903950">
            <a:off x="7202342" y="570673"/>
            <a:ext cx="585973" cy="127879"/>
          </a:xfrm>
          <a:prstGeom prst="rightArrow">
            <a:avLst/>
          </a:prstGeom>
          <a:solidFill>
            <a:srgbClr val="FDAC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CE92238-A010-479A-B661-B89F5C59D6E7}"/>
              </a:ext>
            </a:extLst>
          </p:cNvPr>
          <p:cNvSpPr/>
          <p:nvPr/>
        </p:nvSpPr>
        <p:spPr>
          <a:xfrm rot="3477439">
            <a:off x="6708213" y="1014523"/>
            <a:ext cx="534944" cy="401270"/>
          </a:xfrm>
          <a:custGeom>
            <a:avLst/>
            <a:gdLst>
              <a:gd name="connsiteX0" fmla="*/ 0 w 585973"/>
              <a:gd name="connsiteY0" fmla="*/ 47403 h 189611"/>
              <a:gd name="connsiteX1" fmla="*/ 491168 w 585973"/>
              <a:gd name="connsiteY1" fmla="*/ 47403 h 189611"/>
              <a:gd name="connsiteX2" fmla="*/ 491168 w 585973"/>
              <a:gd name="connsiteY2" fmla="*/ 0 h 189611"/>
              <a:gd name="connsiteX3" fmla="*/ 585973 w 585973"/>
              <a:gd name="connsiteY3" fmla="*/ 94806 h 189611"/>
              <a:gd name="connsiteX4" fmla="*/ 491168 w 585973"/>
              <a:gd name="connsiteY4" fmla="*/ 189611 h 189611"/>
              <a:gd name="connsiteX5" fmla="*/ 491168 w 585973"/>
              <a:gd name="connsiteY5" fmla="*/ 142208 h 189611"/>
              <a:gd name="connsiteX6" fmla="*/ 0 w 585973"/>
              <a:gd name="connsiteY6" fmla="*/ 142208 h 189611"/>
              <a:gd name="connsiteX7" fmla="*/ 0 w 585973"/>
              <a:gd name="connsiteY7" fmla="*/ 47403 h 189611"/>
              <a:gd name="connsiteX0" fmla="*/ 124692 w 585973"/>
              <a:gd name="connsiteY0" fmla="*/ 0 h 401270"/>
              <a:gd name="connsiteX1" fmla="*/ 491168 w 585973"/>
              <a:gd name="connsiteY1" fmla="*/ 259062 h 401270"/>
              <a:gd name="connsiteX2" fmla="*/ 491168 w 585973"/>
              <a:gd name="connsiteY2" fmla="*/ 211659 h 401270"/>
              <a:gd name="connsiteX3" fmla="*/ 585973 w 585973"/>
              <a:gd name="connsiteY3" fmla="*/ 306465 h 401270"/>
              <a:gd name="connsiteX4" fmla="*/ 491168 w 585973"/>
              <a:gd name="connsiteY4" fmla="*/ 401270 h 401270"/>
              <a:gd name="connsiteX5" fmla="*/ 491168 w 585973"/>
              <a:gd name="connsiteY5" fmla="*/ 353867 h 401270"/>
              <a:gd name="connsiteX6" fmla="*/ 0 w 585973"/>
              <a:gd name="connsiteY6" fmla="*/ 353867 h 401270"/>
              <a:gd name="connsiteX7" fmla="*/ 124692 w 585973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  <a:gd name="connsiteX0" fmla="*/ 73663 w 534944"/>
              <a:gd name="connsiteY0" fmla="*/ 0 h 401270"/>
              <a:gd name="connsiteX1" fmla="*/ 440139 w 534944"/>
              <a:gd name="connsiteY1" fmla="*/ 259062 h 401270"/>
              <a:gd name="connsiteX2" fmla="*/ 440139 w 534944"/>
              <a:gd name="connsiteY2" fmla="*/ 211659 h 401270"/>
              <a:gd name="connsiteX3" fmla="*/ 534944 w 534944"/>
              <a:gd name="connsiteY3" fmla="*/ 306465 h 401270"/>
              <a:gd name="connsiteX4" fmla="*/ 440139 w 534944"/>
              <a:gd name="connsiteY4" fmla="*/ 401270 h 401270"/>
              <a:gd name="connsiteX5" fmla="*/ 440139 w 534944"/>
              <a:gd name="connsiteY5" fmla="*/ 353867 h 401270"/>
              <a:gd name="connsiteX6" fmla="*/ 0 w 534944"/>
              <a:gd name="connsiteY6" fmla="*/ 29972 h 401270"/>
              <a:gd name="connsiteX7" fmla="*/ 73663 w 534944"/>
              <a:gd name="connsiteY7" fmla="*/ 0 h 40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944" h="401270">
                <a:moveTo>
                  <a:pt x="73663" y="0"/>
                </a:moveTo>
                <a:cubicBezTo>
                  <a:pt x="131822" y="173647"/>
                  <a:pt x="273001" y="247561"/>
                  <a:pt x="440139" y="259062"/>
                </a:cubicBezTo>
                <a:lnTo>
                  <a:pt x="440139" y="211659"/>
                </a:lnTo>
                <a:lnTo>
                  <a:pt x="534944" y="306465"/>
                </a:lnTo>
                <a:lnTo>
                  <a:pt x="440139" y="401270"/>
                </a:lnTo>
                <a:lnTo>
                  <a:pt x="440139" y="353867"/>
                </a:lnTo>
                <a:cubicBezTo>
                  <a:pt x="345034" y="325025"/>
                  <a:pt x="94599" y="316948"/>
                  <a:pt x="0" y="29972"/>
                </a:cubicBezTo>
                <a:lnTo>
                  <a:pt x="73663" y="0"/>
                </a:lnTo>
                <a:close/>
              </a:path>
            </a:pathLst>
          </a:custGeom>
          <a:solidFill>
            <a:srgbClr val="C929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B1F4DB8-01D6-4242-8EB6-207FC3AD44BF}"/>
              </a:ext>
            </a:extLst>
          </p:cNvPr>
          <p:cNvSpPr/>
          <p:nvPr/>
        </p:nvSpPr>
        <p:spPr>
          <a:xfrm>
            <a:off x="6995584" y="1937279"/>
            <a:ext cx="505354" cy="590021"/>
          </a:xfrm>
          <a:custGeom>
            <a:avLst/>
            <a:gdLst>
              <a:gd name="connsiteX0" fmla="*/ 0 w 143934"/>
              <a:gd name="connsiteY0" fmla="*/ 516466 h 588433"/>
              <a:gd name="connsiteX1" fmla="*/ 35984 w 143934"/>
              <a:gd name="connsiteY1" fmla="*/ 516466 h 588433"/>
              <a:gd name="connsiteX2" fmla="*/ 35984 w 143934"/>
              <a:gd name="connsiteY2" fmla="*/ 0 h 588433"/>
              <a:gd name="connsiteX3" fmla="*/ 107951 w 143934"/>
              <a:gd name="connsiteY3" fmla="*/ 0 h 588433"/>
              <a:gd name="connsiteX4" fmla="*/ 107951 w 143934"/>
              <a:gd name="connsiteY4" fmla="*/ 516466 h 588433"/>
              <a:gd name="connsiteX5" fmla="*/ 143934 w 143934"/>
              <a:gd name="connsiteY5" fmla="*/ 516466 h 588433"/>
              <a:gd name="connsiteX6" fmla="*/ 71967 w 143934"/>
              <a:gd name="connsiteY6" fmla="*/ 588433 h 588433"/>
              <a:gd name="connsiteX7" fmla="*/ 0 w 143934"/>
              <a:gd name="connsiteY7" fmla="*/ 516466 h 588433"/>
              <a:gd name="connsiteX0" fmla="*/ 0 w 143934"/>
              <a:gd name="connsiteY0" fmla="*/ 516466 h 588433"/>
              <a:gd name="connsiteX1" fmla="*/ 35984 w 143934"/>
              <a:gd name="connsiteY1" fmla="*/ 516466 h 588433"/>
              <a:gd name="connsiteX2" fmla="*/ 35984 w 143934"/>
              <a:gd name="connsiteY2" fmla="*/ 0 h 588433"/>
              <a:gd name="connsiteX3" fmla="*/ 107951 w 143934"/>
              <a:gd name="connsiteY3" fmla="*/ 0 h 588433"/>
              <a:gd name="connsiteX4" fmla="*/ 106892 w 143934"/>
              <a:gd name="connsiteY4" fmla="*/ 321733 h 588433"/>
              <a:gd name="connsiteX5" fmla="*/ 107951 w 143934"/>
              <a:gd name="connsiteY5" fmla="*/ 516466 h 588433"/>
              <a:gd name="connsiteX6" fmla="*/ 143934 w 143934"/>
              <a:gd name="connsiteY6" fmla="*/ 516466 h 588433"/>
              <a:gd name="connsiteX7" fmla="*/ 71967 w 143934"/>
              <a:gd name="connsiteY7" fmla="*/ 588433 h 588433"/>
              <a:gd name="connsiteX8" fmla="*/ 0 w 143934"/>
              <a:gd name="connsiteY8" fmla="*/ 516466 h 588433"/>
              <a:gd name="connsiteX0" fmla="*/ 0 w 494242"/>
              <a:gd name="connsiteY0" fmla="*/ 516466 h 588433"/>
              <a:gd name="connsiteX1" fmla="*/ 35984 w 494242"/>
              <a:gd name="connsiteY1" fmla="*/ 516466 h 588433"/>
              <a:gd name="connsiteX2" fmla="*/ 35984 w 494242"/>
              <a:gd name="connsiteY2" fmla="*/ 0 h 588433"/>
              <a:gd name="connsiteX3" fmla="*/ 107951 w 494242"/>
              <a:gd name="connsiteY3" fmla="*/ 0 h 588433"/>
              <a:gd name="connsiteX4" fmla="*/ 494242 w 494242"/>
              <a:gd name="connsiteY4" fmla="*/ 272520 h 588433"/>
              <a:gd name="connsiteX5" fmla="*/ 107951 w 494242"/>
              <a:gd name="connsiteY5" fmla="*/ 516466 h 588433"/>
              <a:gd name="connsiteX6" fmla="*/ 143934 w 494242"/>
              <a:gd name="connsiteY6" fmla="*/ 516466 h 588433"/>
              <a:gd name="connsiteX7" fmla="*/ 71967 w 494242"/>
              <a:gd name="connsiteY7" fmla="*/ 588433 h 588433"/>
              <a:gd name="connsiteX8" fmla="*/ 0 w 494242"/>
              <a:gd name="connsiteY8" fmla="*/ 516466 h 588433"/>
              <a:gd name="connsiteX0" fmla="*/ 0 w 494242"/>
              <a:gd name="connsiteY0" fmla="*/ 516466 h 588433"/>
              <a:gd name="connsiteX1" fmla="*/ 35984 w 494242"/>
              <a:gd name="connsiteY1" fmla="*/ 516466 h 588433"/>
              <a:gd name="connsiteX2" fmla="*/ 35984 w 494242"/>
              <a:gd name="connsiteY2" fmla="*/ 0 h 588433"/>
              <a:gd name="connsiteX3" fmla="*/ 107951 w 494242"/>
              <a:gd name="connsiteY3" fmla="*/ 0 h 588433"/>
              <a:gd name="connsiteX4" fmla="*/ 295805 w 494242"/>
              <a:gd name="connsiteY4" fmla="*/ 129646 h 588433"/>
              <a:gd name="connsiteX5" fmla="*/ 494242 w 494242"/>
              <a:gd name="connsiteY5" fmla="*/ 272520 h 588433"/>
              <a:gd name="connsiteX6" fmla="*/ 107951 w 494242"/>
              <a:gd name="connsiteY6" fmla="*/ 516466 h 588433"/>
              <a:gd name="connsiteX7" fmla="*/ 143934 w 494242"/>
              <a:gd name="connsiteY7" fmla="*/ 516466 h 588433"/>
              <a:gd name="connsiteX8" fmla="*/ 71967 w 494242"/>
              <a:gd name="connsiteY8" fmla="*/ 588433 h 588433"/>
              <a:gd name="connsiteX9" fmla="*/ 0 w 494242"/>
              <a:gd name="connsiteY9" fmla="*/ 516466 h 588433"/>
              <a:gd name="connsiteX0" fmla="*/ 0 w 494242"/>
              <a:gd name="connsiteY0" fmla="*/ 516466 h 588433"/>
              <a:gd name="connsiteX1" fmla="*/ 35984 w 494242"/>
              <a:gd name="connsiteY1" fmla="*/ 516466 h 588433"/>
              <a:gd name="connsiteX2" fmla="*/ 35984 w 494242"/>
              <a:gd name="connsiteY2" fmla="*/ 0 h 588433"/>
              <a:gd name="connsiteX3" fmla="*/ 107951 w 494242"/>
              <a:gd name="connsiteY3" fmla="*/ 0 h 588433"/>
              <a:gd name="connsiteX4" fmla="*/ 119593 w 494242"/>
              <a:gd name="connsiteY4" fmla="*/ 280459 h 588433"/>
              <a:gd name="connsiteX5" fmla="*/ 494242 w 494242"/>
              <a:gd name="connsiteY5" fmla="*/ 272520 h 588433"/>
              <a:gd name="connsiteX6" fmla="*/ 107951 w 494242"/>
              <a:gd name="connsiteY6" fmla="*/ 516466 h 588433"/>
              <a:gd name="connsiteX7" fmla="*/ 143934 w 494242"/>
              <a:gd name="connsiteY7" fmla="*/ 516466 h 588433"/>
              <a:gd name="connsiteX8" fmla="*/ 71967 w 494242"/>
              <a:gd name="connsiteY8" fmla="*/ 588433 h 588433"/>
              <a:gd name="connsiteX9" fmla="*/ 0 w 494242"/>
              <a:gd name="connsiteY9" fmla="*/ 516466 h 588433"/>
              <a:gd name="connsiteX0" fmla="*/ 0 w 494242"/>
              <a:gd name="connsiteY0" fmla="*/ 516466 h 588433"/>
              <a:gd name="connsiteX1" fmla="*/ 35984 w 494242"/>
              <a:gd name="connsiteY1" fmla="*/ 516466 h 588433"/>
              <a:gd name="connsiteX2" fmla="*/ 35984 w 494242"/>
              <a:gd name="connsiteY2" fmla="*/ 0 h 588433"/>
              <a:gd name="connsiteX3" fmla="*/ 107951 w 494242"/>
              <a:gd name="connsiteY3" fmla="*/ 0 h 588433"/>
              <a:gd name="connsiteX4" fmla="*/ 100543 w 494242"/>
              <a:gd name="connsiteY4" fmla="*/ 280459 h 588433"/>
              <a:gd name="connsiteX5" fmla="*/ 494242 w 494242"/>
              <a:gd name="connsiteY5" fmla="*/ 272520 h 588433"/>
              <a:gd name="connsiteX6" fmla="*/ 107951 w 494242"/>
              <a:gd name="connsiteY6" fmla="*/ 516466 h 588433"/>
              <a:gd name="connsiteX7" fmla="*/ 143934 w 494242"/>
              <a:gd name="connsiteY7" fmla="*/ 516466 h 588433"/>
              <a:gd name="connsiteX8" fmla="*/ 71967 w 494242"/>
              <a:gd name="connsiteY8" fmla="*/ 588433 h 588433"/>
              <a:gd name="connsiteX9" fmla="*/ 0 w 494242"/>
              <a:gd name="connsiteY9" fmla="*/ 516466 h 588433"/>
              <a:gd name="connsiteX0" fmla="*/ 0 w 502179"/>
              <a:gd name="connsiteY0" fmla="*/ 516466 h 588433"/>
              <a:gd name="connsiteX1" fmla="*/ 35984 w 502179"/>
              <a:gd name="connsiteY1" fmla="*/ 516466 h 588433"/>
              <a:gd name="connsiteX2" fmla="*/ 35984 w 502179"/>
              <a:gd name="connsiteY2" fmla="*/ 0 h 588433"/>
              <a:gd name="connsiteX3" fmla="*/ 107951 w 502179"/>
              <a:gd name="connsiteY3" fmla="*/ 0 h 588433"/>
              <a:gd name="connsiteX4" fmla="*/ 100543 w 502179"/>
              <a:gd name="connsiteY4" fmla="*/ 280459 h 588433"/>
              <a:gd name="connsiteX5" fmla="*/ 502179 w 502179"/>
              <a:gd name="connsiteY5" fmla="*/ 285220 h 588433"/>
              <a:gd name="connsiteX6" fmla="*/ 107951 w 502179"/>
              <a:gd name="connsiteY6" fmla="*/ 516466 h 588433"/>
              <a:gd name="connsiteX7" fmla="*/ 143934 w 502179"/>
              <a:gd name="connsiteY7" fmla="*/ 516466 h 588433"/>
              <a:gd name="connsiteX8" fmla="*/ 71967 w 502179"/>
              <a:gd name="connsiteY8" fmla="*/ 588433 h 588433"/>
              <a:gd name="connsiteX9" fmla="*/ 0 w 502179"/>
              <a:gd name="connsiteY9" fmla="*/ 516466 h 588433"/>
              <a:gd name="connsiteX0" fmla="*/ 0 w 502179"/>
              <a:gd name="connsiteY0" fmla="*/ 516466 h 588433"/>
              <a:gd name="connsiteX1" fmla="*/ 35984 w 502179"/>
              <a:gd name="connsiteY1" fmla="*/ 516466 h 588433"/>
              <a:gd name="connsiteX2" fmla="*/ 35984 w 502179"/>
              <a:gd name="connsiteY2" fmla="*/ 0 h 588433"/>
              <a:gd name="connsiteX3" fmla="*/ 107951 w 502179"/>
              <a:gd name="connsiteY3" fmla="*/ 0 h 588433"/>
              <a:gd name="connsiteX4" fmla="*/ 100543 w 502179"/>
              <a:gd name="connsiteY4" fmla="*/ 280459 h 588433"/>
              <a:gd name="connsiteX5" fmla="*/ 502179 w 502179"/>
              <a:gd name="connsiteY5" fmla="*/ 285220 h 588433"/>
              <a:gd name="connsiteX6" fmla="*/ 314855 w 502179"/>
              <a:gd name="connsiteY6" fmla="*/ 396346 h 588433"/>
              <a:gd name="connsiteX7" fmla="*/ 107951 w 502179"/>
              <a:gd name="connsiteY7" fmla="*/ 516466 h 588433"/>
              <a:gd name="connsiteX8" fmla="*/ 143934 w 502179"/>
              <a:gd name="connsiteY8" fmla="*/ 516466 h 588433"/>
              <a:gd name="connsiteX9" fmla="*/ 71967 w 502179"/>
              <a:gd name="connsiteY9" fmla="*/ 588433 h 588433"/>
              <a:gd name="connsiteX10" fmla="*/ 0 w 502179"/>
              <a:gd name="connsiteY10" fmla="*/ 516466 h 588433"/>
              <a:gd name="connsiteX0" fmla="*/ 0 w 502179"/>
              <a:gd name="connsiteY0" fmla="*/ 516466 h 588433"/>
              <a:gd name="connsiteX1" fmla="*/ 35984 w 502179"/>
              <a:gd name="connsiteY1" fmla="*/ 516466 h 588433"/>
              <a:gd name="connsiteX2" fmla="*/ 35984 w 502179"/>
              <a:gd name="connsiteY2" fmla="*/ 0 h 588433"/>
              <a:gd name="connsiteX3" fmla="*/ 107951 w 502179"/>
              <a:gd name="connsiteY3" fmla="*/ 0 h 588433"/>
              <a:gd name="connsiteX4" fmla="*/ 100543 w 502179"/>
              <a:gd name="connsiteY4" fmla="*/ 280459 h 588433"/>
              <a:gd name="connsiteX5" fmla="*/ 502179 w 502179"/>
              <a:gd name="connsiteY5" fmla="*/ 285220 h 588433"/>
              <a:gd name="connsiteX6" fmla="*/ 103718 w 502179"/>
              <a:gd name="connsiteY6" fmla="*/ 339196 h 588433"/>
              <a:gd name="connsiteX7" fmla="*/ 107951 w 502179"/>
              <a:gd name="connsiteY7" fmla="*/ 516466 h 588433"/>
              <a:gd name="connsiteX8" fmla="*/ 143934 w 502179"/>
              <a:gd name="connsiteY8" fmla="*/ 516466 h 588433"/>
              <a:gd name="connsiteX9" fmla="*/ 71967 w 502179"/>
              <a:gd name="connsiteY9" fmla="*/ 588433 h 588433"/>
              <a:gd name="connsiteX10" fmla="*/ 0 w 502179"/>
              <a:gd name="connsiteY10" fmla="*/ 516466 h 588433"/>
              <a:gd name="connsiteX0" fmla="*/ 0 w 502179"/>
              <a:gd name="connsiteY0" fmla="*/ 516466 h 588433"/>
              <a:gd name="connsiteX1" fmla="*/ 35984 w 502179"/>
              <a:gd name="connsiteY1" fmla="*/ 516466 h 588433"/>
              <a:gd name="connsiteX2" fmla="*/ 35984 w 502179"/>
              <a:gd name="connsiteY2" fmla="*/ 0 h 588433"/>
              <a:gd name="connsiteX3" fmla="*/ 107951 w 502179"/>
              <a:gd name="connsiteY3" fmla="*/ 0 h 588433"/>
              <a:gd name="connsiteX4" fmla="*/ 100543 w 502179"/>
              <a:gd name="connsiteY4" fmla="*/ 280459 h 588433"/>
              <a:gd name="connsiteX5" fmla="*/ 502179 w 502179"/>
              <a:gd name="connsiteY5" fmla="*/ 285220 h 588433"/>
              <a:gd name="connsiteX6" fmla="*/ 325967 w 502179"/>
              <a:gd name="connsiteY6" fmla="*/ 312208 h 588433"/>
              <a:gd name="connsiteX7" fmla="*/ 103718 w 502179"/>
              <a:gd name="connsiteY7" fmla="*/ 339196 h 588433"/>
              <a:gd name="connsiteX8" fmla="*/ 107951 w 502179"/>
              <a:gd name="connsiteY8" fmla="*/ 516466 h 588433"/>
              <a:gd name="connsiteX9" fmla="*/ 143934 w 502179"/>
              <a:gd name="connsiteY9" fmla="*/ 516466 h 588433"/>
              <a:gd name="connsiteX10" fmla="*/ 71967 w 502179"/>
              <a:gd name="connsiteY10" fmla="*/ 588433 h 588433"/>
              <a:gd name="connsiteX11" fmla="*/ 0 w 502179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0543 w 505354"/>
              <a:gd name="connsiteY4" fmla="*/ 28045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39196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8480 w 505354"/>
              <a:gd name="connsiteY4" fmla="*/ 28045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39196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39196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2179 w 505354"/>
              <a:gd name="connsiteY5" fmla="*/ 28522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106892 w 505354"/>
              <a:gd name="connsiteY4" fmla="*/ 274109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107951 w 505354"/>
              <a:gd name="connsiteY3" fmla="*/ 0 h 588433"/>
              <a:gd name="connsiteX4" fmla="*/ 81492 w 505354"/>
              <a:gd name="connsiteY4" fmla="*/ 275696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1492 w 505354"/>
              <a:gd name="connsiteY4" fmla="*/ 275696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7842 w 505354"/>
              <a:gd name="connsiteY4" fmla="*/ 274108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03718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35984 w 505354"/>
              <a:gd name="connsiteY1" fmla="*/ 516466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7842 w 505354"/>
              <a:gd name="connsiteY4" fmla="*/ 274108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14831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28046 w 505354"/>
              <a:gd name="connsiteY1" fmla="*/ 513291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7842 w 505354"/>
              <a:gd name="connsiteY4" fmla="*/ 274108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14831 w 505354"/>
              <a:gd name="connsiteY7" fmla="*/ 347134 h 588433"/>
              <a:gd name="connsiteX8" fmla="*/ 107951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6466 h 588433"/>
              <a:gd name="connsiteX1" fmla="*/ 28046 w 505354"/>
              <a:gd name="connsiteY1" fmla="*/ 513291 h 588433"/>
              <a:gd name="connsiteX2" fmla="*/ 35984 w 505354"/>
              <a:gd name="connsiteY2" fmla="*/ 0 h 588433"/>
              <a:gd name="connsiteX3" fmla="*/ 87313 w 505354"/>
              <a:gd name="connsiteY3" fmla="*/ 0 h 588433"/>
              <a:gd name="connsiteX4" fmla="*/ 87842 w 505354"/>
              <a:gd name="connsiteY4" fmla="*/ 274108 h 588433"/>
              <a:gd name="connsiteX5" fmla="*/ 505354 w 505354"/>
              <a:gd name="connsiteY5" fmla="*/ 278870 h 588433"/>
              <a:gd name="connsiteX6" fmla="*/ 505354 w 505354"/>
              <a:gd name="connsiteY6" fmla="*/ 348721 h 588433"/>
              <a:gd name="connsiteX7" fmla="*/ 114831 w 505354"/>
              <a:gd name="connsiteY7" fmla="*/ 347134 h 588433"/>
              <a:gd name="connsiteX8" fmla="*/ 111126 w 505354"/>
              <a:gd name="connsiteY8" fmla="*/ 516466 h 588433"/>
              <a:gd name="connsiteX9" fmla="*/ 143934 w 505354"/>
              <a:gd name="connsiteY9" fmla="*/ 516466 h 588433"/>
              <a:gd name="connsiteX10" fmla="*/ 71967 w 505354"/>
              <a:gd name="connsiteY10" fmla="*/ 588433 h 588433"/>
              <a:gd name="connsiteX11" fmla="*/ 0 w 505354"/>
              <a:gd name="connsiteY11" fmla="*/ 516466 h 588433"/>
              <a:gd name="connsiteX0" fmla="*/ 0 w 505354"/>
              <a:gd name="connsiteY0" fmla="*/ 518054 h 590021"/>
              <a:gd name="connsiteX1" fmla="*/ 28046 w 505354"/>
              <a:gd name="connsiteY1" fmla="*/ 514879 h 590021"/>
              <a:gd name="connsiteX2" fmla="*/ 23284 w 505354"/>
              <a:gd name="connsiteY2" fmla="*/ 0 h 590021"/>
              <a:gd name="connsiteX3" fmla="*/ 87313 w 505354"/>
              <a:gd name="connsiteY3" fmla="*/ 1588 h 590021"/>
              <a:gd name="connsiteX4" fmla="*/ 87842 w 505354"/>
              <a:gd name="connsiteY4" fmla="*/ 275696 h 590021"/>
              <a:gd name="connsiteX5" fmla="*/ 505354 w 505354"/>
              <a:gd name="connsiteY5" fmla="*/ 280458 h 590021"/>
              <a:gd name="connsiteX6" fmla="*/ 505354 w 505354"/>
              <a:gd name="connsiteY6" fmla="*/ 350309 h 590021"/>
              <a:gd name="connsiteX7" fmla="*/ 114831 w 505354"/>
              <a:gd name="connsiteY7" fmla="*/ 348722 h 590021"/>
              <a:gd name="connsiteX8" fmla="*/ 111126 w 505354"/>
              <a:gd name="connsiteY8" fmla="*/ 518054 h 590021"/>
              <a:gd name="connsiteX9" fmla="*/ 143934 w 505354"/>
              <a:gd name="connsiteY9" fmla="*/ 518054 h 590021"/>
              <a:gd name="connsiteX10" fmla="*/ 71967 w 505354"/>
              <a:gd name="connsiteY10" fmla="*/ 590021 h 590021"/>
              <a:gd name="connsiteX11" fmla="*/ 0 w 505354"/>
              <a:gd name="connsiteY11" fmla="*/ 518054 h 590021"/>
              <a:gd name="connsiteX0" fmla="*/ 0 w 505354"/>
              <a:gd name="connsiteY0" fmla="*/ 518054 h 590021"/>
              <a:gd name="connsiteX1" fmla="*/ 28046 w 505354"/>
              <a:gd name="connsiteY1" fmla="*/ 514879 h 590021"/>
              <a:gd name="connsiteX2" fmla="*/ 23284 w 505354"/>
              <a:gd name="connsiteY2" fmla="*/ 0 h 590021"/>
              <a:gd name="connsiteX3" fmla="*/ 85726 w 505354"/>
              <a:gd name="connsiteY3" fmla="*/ 1588 h 590021"/>
              <a:gd name="connsiteX4" fmla="*/ 87842 w 505354"/>
              <a:gd name="connsiteY4" fmla="*/ 275696 h 590021"/>
              <a:gd name="connsiteX5" fmla="*/ 505354 w 505354"/>
              <a:gd name="connsiteY5" fmla="*/ 280458 h 590021"/>
              <a:gd name="connsiteX6" fmla="*/ 505354 w 505354"/>
              <a:gd name="connsiteY6" fmla="*/ 350309 h 590021"/>
              <a:gd name="connsiteX7" fmla="*/ 114831 w 505354"/>
              <a:gd name="connsiteY7" fmla="*/ 348722 h 590021"/>
              <a:gd name="connsiteX8" fmla="*/ 111126 w 505354"/>
              <a:gd name="connsiteY8" fmla="*/ 518054 h 590021"/>
              <a:gd name="connsiteX9" fmla="*/ 143934 w 505354"/>
              <a:gd name="connsiteY9" fmla="*/ 518054 h 590021"/>
              <a:gd name="connsiteX10" fmla="*/ 71967 w 505354"/>
              <a:gd name="connsiteY10" fmla="*/ 590021 h 590021"/>
              <a:gd name="connsiteX11" fmla="*/ 0 w 505354"/>
              <a:gd name="connsiteY11" fmla="*/ 518054 h 59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5354" h="590021">
                <a:moveTo>
                  <a:pt x="0" y="518054"/>
                </a:moveTo>
                <a:lnTo>
                  <a:pt x="28046" y="514879"/>
                </a:lnTo>
                <a:cubicBezTo>
                  <a:pt x="26459" y="343253"/>
                  <a:pt x="24871" y="171626"/>
                  <a:pt x="23284" y="0"/>
                </a:cubicBezTo>
                <a:lnTo>
                  <a:pt x="85726" y="1588"/>
                </a:lnTo>
                <a:cubicBezTo>
                  <a:pt x="85902" y="95074"/>
                  <a:pt x="87666" y="182210"/>
                  <a:pt x="87842" y="275696"/>
                </a:cubicBezTo>
                <a:lnTo>
                  <a:pt x="505354" y="280458"/>
                </a:lnTo>
                <a:lnTo>
                  <a:pt x="505354" y="350309"/>
                </a:lnTo>
                <a:lnTo>
                  <a:pt x="114831" y="348722"/>
                </a:lnTo>
                <a:lnTo>
                  <a:pt x="111126" y="518054"/>
                </a:lnTo>
                <a:lnTo>
                  <a:pt x="143934" y="518054"/>
                </a:lnTo>
                <a:lnTo>
                  <a:pt x="71967" y="590021"/>
                </a:lnTo>
                <a:lnTo>
                  <a:pt x="0" y="518054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F06080-2BBF-4E8C-8EAE-A88575EF3EE1}"/>
              </a:ext>
            </a:extLst>
          </p:cNvPr>
          <p:cNvSpPr/>
          <p:nvPr/>
        </p:nvSpPr>
        <p:spPr>
          <a:xfrm>
            <a:off x="7867650" y="3949700"/>
            <a:ext cx="895350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501ECE-CF01-4946-A936-1CBAD080F09C}"/>
              </a:ext>
            </a:extLst>
          </p:cNvPr>
          <p:cNvSpPr/>
          <p:nvPr/>
        </p:nvSpPr>
        <p:spPr>
          <a:xfrm rot="16681306">
            <a:off x="9795987" y="2790091"/>
            <a:ext cx="447536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19C6D56-02A9-43FE-82B0-7CC897BE44A5}"/>
              </a:ext>
            </a:extLst>
          </p:cNvPr>
          <p:cNvSpPr/>
          <p:nvPr/>
        </p:nvSpPr>
        <p:spPr>
          <a:xfrm rot="16200000">
            <a:off x="9765360" y="3621238"/>
            <a:ext cx="368000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2C12A4-7ED3-41BC-B88A-DBFE09215E21}"/>
              </a:ext>
            </a:extLst>
          </p:cNvPr>
          <p:cNvSpPr/>
          <p:nvPr/>
        </p:nvSpPr>
        <p:spPr>
          <a:xfrm rot="5400000">
            <a:off x="6857060" y="3621238"/>
            <a:ext cx="368000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356D1C-7C49-414D-9B8F-E70EB6C87A75}"/>
              </a:ext>
            </a:extLst>
          </p:cNvPr>
          <p:cNvSpPr/>
          <p:nvPr/>
        </p:nvSpPr>
        <p:spPr>
          <a:xfrm rot="10800000">
            <a:off x="8996260" y="2179372"/>
            <a:ext cx="447536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A63B306-FD7B-4322-AE5C-BA99075927B5}"/>
              </a:ext>
            </a:extLst>
          </p:cNvPr>
          <p:cNvSpPr/>
          <p:nvPr/>
        </p:nvSpPr>
        <p:spPr>
          <a:xfrm rot="10800000">
            <a:off x="7790664" y="2175139"/>
            <a:ext cx="447536" cy="190500"/>
          </a:xfrm>
          <a:prstGeom prst="rightArrow">
            <a:avLst/>
          </a:prstGeom>
          <a:solidFill>
            <a:srgbClr val="E142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231720-0CC5-417A-9AD9-ED3D0C2CAE36}"/>
              </a:ext>
            </a:extLst>
          </p:cNvPr>
          <p:cNvSpPr txBox="1"/>
          <p:nvPr/>
        </p:nvSpPr>
        <p:spPr>
          <a:xfrm>
            <a:off x="7314533" y="2626892"/>
            <a:ext cx="2382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LM Roman 10" panose="00000500000000000000" pitchFamily="50" charset="0"/>
              </a:rPr>
              <a:t>Area 3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F1A27A-4F19-41DF-A4B4-CFF23BA74E5C}"/>
              </a:ext>
            </a:extLst>
          </p:cNvPr>
          <p:cNvSpPr/>
          <p:nvPr/>
        </p:nvSpPr>
        <p:spPr>
          <a:xfrm rot="10800000">
            <a:off x="5531832" y="2900363"/>
            <a:ext cx="578335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BEF9A99-1CE3-4C12-A5F4-FE6AB0F5F0D9}"/>
              </a:ext>
            </a:extLst>
          </p:cNvPr>
          <p:cNvSpPr/>
          <p:nvPr/>
        </p:nvSpPr>
        <p:spPr>
          <a:xfrm rot="16200000">
            <a:off x="4515832" y="4243480"/>
            <a:ext cx="578335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496F868-2171-43AF-A4E1-3CF9CC45C246}"/>
              </a:ext>
            </a:extLst>
          </p:cNvPr>
          <p:cNvSpPr/>
          <p:nvPr/>
        </p:nvSpPr>
        <p:spPr>
          <a:xfrm rot="16419767">
            <a:off x="4490431" y="5564280"/>
            <a:ext cx="578335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E17861-C6D7-4D08-B1C6-348DBB502C88}"/>
              </a:ext>
            </a:extLst>
          </p:cNvPr>
          <p:cNvSpPr/>
          <p:nvPr/>
        </p:nvSpPr>
        <p:spPr>
          <a:xfrm rot="16200000">
            <a:off x="4482502" y="6477948"/>
            <a:ext cx="557662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D3EEA67-8561-4DE7-99D4-F997F547F170}"/>
              </a:ext>
            </a:extLst>
          </p:cNvPr>
          <p:cNvSpPr/>
          <p:nvPr/>
        </p:nvSpPr>
        <p:spPr>
          <a:xfrm>
            <a:off x="3762375" y="6669088"/>
            <a:ext cx="576908" cy="202441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8242E-BAB3-467A-9640-B50E20A41758}"/>
              </a:ext>
            </a:extLst>
          </p:cNvPr>
          <p:cNvSpPr txBox="1"/>
          <p:nvPr/>
        </p:nvSpPr>
        <p:spPr>
          <a:xfrm>
            <a:off x="4342738" y="1978742"/>
            <a:ext cx="2382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LM Roman 10" panose="00000500000000000000" pitchFamily="50" charset="0"/>
              </a:rPr>
              <a:t>Area 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417134E-8D00-4E52-9E47-FDB27D41E0EF}"/>
              </a:ext>
            </a:extLst>
          </p:cNvPr>
          <p:cNvSpPr/>
          <p:nvPr/>
        </p:nvSpPr>
        <p:spPr>
          <a:xfrm>
            <a:off x="1319700" y="76775"/>
            <a:ext cx="3231982" cy="227532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C670FF-6CEE-49DE-9C39-C65CE3C37275}"/>
              </a:ext>
            </a:extLst>
          </p:cNvPr>
          <p:cNvSpPr txBox="1"/>
          <p:nvPr/>
        </p:nvSpPr>
        <p:spPr>
          <a:xfrm>
            <a:off x="1747577" y="93819"/>
            <a:ext cx="2278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4425B7-8BAD-4EE4-9CBE-2D717B89AFFB}"/>
              </a:ext>
            </a:extLst>
          </p:cNvPr>
          <p:cNvSpPr txBox="1"/>
          <p:nvPr/>
        </p:nvSpPr>
        <p:spPr>
          <a:xfrm>
            <a:off x="2025227" y="432998"/>
            <a:ext cx="965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55927C-A588-4131-BC15-C69F6DA0A2AF}"/>
              </a:ext>
            </a:extLst>
          </p:cNvPr>
          <p:cNvCxnSpPr>
            <a:cxnSpLocks/>
          </p:cNvCxnSpPr>
          <p:nvPr/>
        </p:nvCxnSpPr>
        <p:spPr>
          <a:xfrm>
            <a:off x="1548825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CB12B8E-285D-43BC-8AC3-E906EE3AC221}"/>
              </a:ext>
            </a:extLst>
          </p:cNvPr>
          <p:cNvSpPr txBox="1"/>
          <p:nvPr/>
        </p:nvSpPr>
        <p:spPr>
          <a:xfrm>
            <a:off x="2025227" y="737490"/>
            <a:ext cx="6502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6B83DF-D7E7-487F-90FF-0EB071DDB9A6}"/>
              </a:ext>
            </a:extLst>
          </p:cNvPr>
          <p:cNvSpPr txBox="1"/>
          <p:nvPr/>
        </p:nvSpPr>
        <p:spPr>
          <a:xfrm>
            <a:off x="2086973" y="1050040"/>
            <a:ext cx="24647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Outer circle</a:t>
            </a:r>
            <a:r>
              <a:rPr lang="en-GB" sz="1050" dirty="0">
                <a:latin typeface="LM Roman 10" panose="00000500000000000000" pitchFamily="50" charset="0"/>
              </a:rPr>
              <a:t>: parking accessibility</a:t>
            </a:r>
          </a:p>
          <a:p>
            <a:r>
              <a:rPr lang="en-GB" sz="1050" b="1" dirty="0">
                <a:latin typeface="LM Roman 10" panose="00000500000000000000" pitchFamily="50" charset="0"/>
              </a:rPr>
              <a:t>Inner circle</a:t>
            </a:r>
            <a:r>
              <a:rPr lang="en-GB" sz="1050" dirty="0">
                <a:latin typeface="LM Roman 10" panose="00000500000000000000" pitchFamily="50" charset="0"/>
              </a:rPr>
              <a:t>: relative traffic speed</a:t>
            </a:r>
          </a:p>
          <a:p>
            <a:r>
              <a:rPr lang="en-GB" sz="1050" dirty="0">
                <a:latin typeface="LM Roman 10" panose="00000500000000000000" pitchFamily="50" charset="0"/>
              </a:rPr>
              <a:t>Colour denotes magnitude of variables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11ED4E-68C6-4844-A803-FDCF4FCD1FAB}"/>
              </a:ext>
            </a:extLst>
          </p:cNvPr>
          <p:cNvSpPr/>
          <p:nvPr/>
        </p:nvSpPr>
        <p:spPr>
          <a:xfrm>
            <a:off x="1433624" y="1095784"/>
            <a:ext cx="490961" cy="4909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402712B-6F72-4852-82A7-D4EDA59AA252}"/>
              </a:ext>
            </a:extLst>
          </p:cNvPr>
          <p:cNvSpPr/>
          <p:nvPr/>
        </p:nvSpPr>
        <p:spPr>
          <a:xfrm>
            <a:off x="1548825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16127A-CC2B-4071-A637-86E02B0A0CF0}"/>
              </a:ext>
            </a:extLst>
          </p:cNvPr>
          <p:cNvSpPr/>
          <p:nvPr/>
        </p:nvSpPr>
        <p:spPr>
          <a:xfrm>
            <a:off x="1528997" y="1193376"/>
            <a:ext cx="300214" cy="30021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5F519-B7BC-47C4-9757-1CDA298DB470}"/>
              </a:ext>
            </a:extLst>
          </p:cNvPr>
          <p:cNvCxnSpPr>
            <a:cxnSpLocks/>
          </p:cNvCxnSpPr>
          <p:nvPr/>
        </p:nvCxnSpPr>
        <p:spPr>
          <a:xfrm flipV="1">
            <a:off x="1869851" y="1341264"/>
            <a:ext cx="253589" cy="2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09DCB6-0453-4146-B9A7-617B2958507F}"/>
              </a:ext>
            </a:extLst>
          </p:cNvPr>
          <p:cNvCxnSpPr>
            <a:cxnSpLocks/>
          </p:cNvCxnSpPr>
          <p:nvPr/>
        </p:nvCxnSpPr>
        <p:spPr>
          <a:xfrm>
            <a:off x="1713590" y="1152346"/>
            <a:ext cx="40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7353668-0EA1-4706-9A4E-E80304157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 rot="10800000">
            <a:off x="1446824" y="1913064"/>
            <a:ext cx="1440000" cy="21947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428A44-6539-4778-83E6-538DAF6EA8AE}"/>
              </a:ext>
            </a:extLst>
          </p:cNvPr>
          <p:cNvSpPr txBox="1"/>
          <p:nvPr/>
        </p:nvSpPr>
        <p:spPr>
          <a:xfrm>
            <a:off x="3013947" y="1681572"/>
            <a:ext cx="1427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Relative traffic speed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4E2D093-1FBD-45F2-B38D-F39641D27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>
            <a:off x="3001793" y="1912174"/>
            <a:ext cx="1440000" cy="2276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BB28F2C-16C7-4FE2-91DC-5D3CFAB19E87}"/>
              </a:ext>
            </a:extLst>
          </p:cNvPr>
          <p:cNvSpPr txBox="1"/>
          <p:nvPr/>
        </p:nvSpPr>
        <p:spPr>
          <a:xfrm>
            <a:off x="1433623" y="1688885"/>
            <a:ext cx="1453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Parking accessibility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EB184E-25C3-4A54-887C-7296AE37EE75}"/>
              </a:ext>
            </a:extLst>
          </p:cNvPr>
          <p:cNvSpPr txBox="1"/>
          <p:nvPr/>
        </p:nvSpPr>
        <p:spPr>
          <a:xfrm>
            <a:off x="2919564" y="2088602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270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9F9679-D5A5-48F0-A8B1-6880BA7903BC}"/>
              </a:ext>
            </a:extLst>
          </p:cNvPr>
          <p:cNvSpPr txBox="1"/>
          <p:nvPr/>
        </p:nvSpPr>
        <p:spPr>
          <a:xfrm>
            <a:off x="1346848" y="2088602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23A0B1-5AFD-404D-8D42-920C16475EA4}"/>
              </a:ext>
            </a:extLst>
          </p:cNvPr>
          <p:cNvSpPr txBox="1"/>
          <p:nvPr/>
        </p:nvSpPr>
        <p:spPr>
          <a:xfrm>
            <a:off x="4009791" y="2093938"/>
            <a:ext cx="51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10252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F3AB2F-C607-4D34-AE57-82FAC15BC6E0}"/>
              </a:ext>
            </a:extLst>
          </p:cNvPr>
          <p:cNvSpPr txBox="1"/>
          <p:nvPr/>
        </p:nvSpPr>
        <p:spPr>
          <a:xfrm>
            <a:off x="2420168" y="2088602"/>
            <a:ext cx="556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0.0736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2DDAD4-0EB9-4C30-8CBC-25315D2B70ED}"/>
              </a:ext>
            </a:extLst>
          </p:cNvPr>
          <p:cNvSpPr txBox="1"/>
          <p:nvPr/>
        </p:nvSpPr>
        <p:spPr>
          <a:xfrm>
            <a:off x="3549470" y="436359"/>
            <a:ext cx="96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Direction of traffic flow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D0A533A-C9CA-459A-BCA6-5D3B2DB01229}"/>
              </a:ext>
            </a:extLst>
          </p:cNvPr>
          <p:cNvSpPr/>
          <p:nvPr/>
        </p:nvSpPr>
        <p:spPr>
          <a:xfrm>
            <a:off x="3105928" y="530549"/>
            <a:ext cx="435422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3E7D3D-2BA0-42F2-A966-1ED11554E594}"/>
              </a:ext>
            </a:extLst>
          </p:cNvPr>
          <p:cNvSpPr txBox="1"/>
          <p:nvPr/>
        </p:nvSpPr>
        <p:spPr>
          <a:xfrm>
            <a:off x="2901567" y="779387"/>
            <a:ext cx="17029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LM Roman 10" panose="00000500000000000000" pitchFamily="50" charset="0"/>
              </a:rPr>
              <a:t>*colour is indicative of traffic speed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5B7A4FA6-03FD-4B23-AC3A-2320D557601D}"/>
              </a:ext>
            </a:extLst>
          </p:cNvPr>
          <p:cNvSpPr/>
          <p:nvPr/>
        </p:nvSpPr>
        <p:spPr>
          <a:xfrm rot="10800000">
            <a:off x="10424762" y="2211712"/>
            <a:ext cx="447538" cy="112608"/>
          </a:xfrm>
          <a:prstGeom prst="rightArrow">
            <a:avLst/>
          </a:prstGeom>
          <a:solidFill>
            <a:srgbClr val="FDAC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3E888CF-07ED-4E98-A493-FA8278886C60}"/>
              </a:ext>
            </a:extLst>
          </p:cNvPr>
          <p:cNvSpPr/>
          <p:nvPr/>
        </p:nvSpPr>
        <p:spPr>
          <a:xfrm>
            <a:off x="6410101" y="251251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CF1C471-1C59-48AC-8976-4579AF845513}"/>
              </a:ext>
            </a:extLst>
          </p:cNvPr>
          <p:cNvSpPr/>
          <p:nvPr/>
        </p:nvSpPr>
        <p:spPr>
          <a:xfrm>
            <a:off x="10342218" y="1656267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D6E08A0-AFC5-4E4A-9D6F-F52F9396F2E0}"/>
              </a:ext>
            </a:extLst>
          </p:cNvPr>
          <p:cNvSpPr/>
          <p:nvPr/>
        </p:nvSpPr>
        <p:spPr>
          <a:xfrm>
            <a:off x="6207878" y="3141778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87595B7-9D4A-4B3F-ABE8-D233988D289D}"/>
              </a:ext>
            </a:extLst>
          </p:cNvPr>
          <p:cNvSpPr/>
          <p:nvPr/>
        </p:nvSpPr>
        <p:spPr>
          <a:xfrm>
            <a:off x="4294222" y="4164177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5263144-0441-45C7-BA2D-0E1BF6E43238}"/>
              </a:ext>
            </a:extLst>
          </p:cNvPr>
          <p:cNvSpPr/>
          <p:nvPr/>
        </p:nvSpPr>
        <p:spPr>
          <a:xfrm>
            <a:off x="3148740" y="3216708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E39D41-CA15-4A45-A853-9D045A396EFC}"/>
              </a:ext>
            </a:extLst>
          </p:cNvPr>
          <p:cNvSpPr txBox="1"/>
          <p:nvPr/>
        </p:nvSpPr>
        <p:spPr>
          <a:xfrm>
            <a:off x="7776918" y="1913064"/>
            <a:ext cx="1512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SHING YIP STREET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7AC882-F750-49D7-B2D1-E9FD53036B86}"/>
              </a:ext>
            </a:extLst>
          </p:cNvPr>
          <p:cNvSpPr txBox="1"/>
          <p:nvPr/>
        </p:nvSpPr>
        <p:spPr>
          <a:xfrm>
            <a:off x="7716433" y="4122417"/>
            <a:ext cx="1512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HING YIP STREET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69FD08-416C-453A-AB8B-698566F49BC2}"/>
              </a:ext>
            </a:extLst>
          </p:cNvPr>
          <p:cNvSpPr txBox="1"/>
          <p:nvPr/>
        </p:nvSpPr>
        <p:spPr>
          <a:xfrm rot="16200000">
            <a:off x="9378247" y="3649782"/>
            <a:ext cx="1512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KING YIP STREET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417ACE-94D3-4D9B-8FCB-869941A99F2E}"/>
              </a:ext>
            </a:extLst>
          </p:cNvPr>
          <p:cNvSpPr txBox="1"/>
          <p:nvPr/>
        </p:nvSpPr>
        <p:spPr>
          <a:xfrm rot="16200000">
            <a:off x="6091087" y="4161785"/>
            <a:ext cx="1512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HOI YUEN ROAD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B53093-0F70-4520-9B1E-964A309DCDC3}"/>
              </a:ext>
            </a:extLst>
          </p:cNvPr>
          <p:cNvSpPr txBox="1"/>
          <p:nvPr/>
        </p:nvSpPr>
        <p:spPr>
          <a:xfrm rot="16200000">
            <a:off x="4285194" y="4288269"/>
            <a:ext cx="1512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TSUN YIP STREET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73FE2C-495B-4D56-951A-53236404FBF4}"/>
              </a:ext>
            </a:extLst>
          </p:cNvPr>
          <p:cNvSpPr txBox="1"/>
          <p:nvPr/>
        </p:nvSpPr>
        <p:spPr>
          <a:xfrm rot="19865360">
            <a:off x="2637884" y="3707856"/>
            <a:ext cx="1849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HOW MING STREET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96F067-8785-4CF2-9BD8-9904B93E0D04}"/>
              </a:ext>
            </a:extLst>
          </p:cNvPr>
          <p:cNvSpPr txBox="1"/>
          <p:nvPr/>
        </p:nvSpPr>
        <p:spPr>
          <a:xfrm>
            <a:off x="5683250" y="5538542"/>
            <a:ext cx="1512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HUNG TO ROAD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08CD892-D617-4A25-B116-3BBF582E706F}"/>
              </a:ext>
            </a:extLst>
          </p:cNvPr>
          <p:cNvSpPr txBox="1"/>
          <p:nvPr/>
        </p:nvSpPr>
        <p:spPr>
          <a:xfrm>
            <a:off x="4892380" y="2695675"/>
            <a:ext cx="1849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HOW MING STREET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2A58BF-8DDD-4EBB-9EE1-50BC7C3809AD}"/>
              </a:ext>
            </a:extLst>
          </p:cNvPr>
          <p:cNvSpPr txBox="1"/>
          <p:nvPr/>
        </p:nvSpPr>
        <p:spPr>
          <a:xfrm rot="20721210">
            <a:off x="7681991" y="424200"/>
            <a:ext cx="1849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KWUN TONG ROAD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61A44D-93AC-465C-A2BE-CE9657E4137D}"/>
              </a:ext>
            </a:extLst>
          </p:cNvPr>
          <p:cNvSpPr txBox="1"/>
          <p:nvPr/>
        </p:nvSpPr>
        <p:spPr>
          <a:xfrm>
            <a:off x="5168407" y="6535428"/>
            <a:ext cx="1512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WAI YIP STREET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4973F5-E301-46A0-9E79-14CF59D3EC80}"/>
              </a:ext>
            </a:extLst>
          </p:cNvPr>
          <p:cNvSpPr/>
          <p:nvPr/>
        </p:nvSpPr>
        <p:spPr>
          <a:xfrm>
            <a:off x="8352035" y="3216708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3CC90B37-A284-447B-9387-52670B53208D}"/>
              </a:ext>
            </a:extLst>
          </p:cNvPr>
          <p:cNvSpPr/>
          <p:nvPr/>
        </p:nvSpPr>
        <p:spPr>
          <a:xfrm rot="21281798">
            <a:off x="4028756" y="5424715"/>
            <a:ext cx="576908" cy="202441"/>
          </a:xfrm>
          <a:prstGeom prst="rightArrow">
            <a:avLst/>
          </a:prstGeom>
          <a:solidFill>
            <a:srgbClr val="F978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C20BF01-8698-4F18-A205-FBA917A68C25}"/>
              </a:ext>
            </a:extLst>
          </p:cNvPr>
          <p:cNvSpPr/>
          <p:nvPr/>
        </p:nvSpPr>
        <p:spPr>
          <a:xfrm>
            <a:off x="3824305" y="6233254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F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F37371B-1C30-42B9-9417-DE57B091C404}"/>
              </a:ext>
            </a:extLst>
          </p:cNvPr>
          <p:cNvSpPr/>
          <p:nvPr/>
        </p:nvSpPr>
        <p:spPr>
          <a:xfrm>
            <a:off x="3976186" y="5002177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490279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57F784-4A12-416A-82DD-2604C0E92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9468B-660C-4739-8E1B-1951C86E4DF8}"/>
              </a:ext>
            </a:extLst>
          </p:cNvPr>
          <p:cNvSpPr txBox="1"/>
          <p:nvPr/>
        </p:nvSpPr>
        <p:spPr>
          <a:xfrm rot="19253755">
            <a:off x="1981199" y="4804833"/>
            <a:ext cx="268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M Roman 10" panose="00000500000000000000" pitchFamily="50" charset="0"/>
              </a:rPr>
              <a:t>TSUN YIP STREET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8E3C4-8EE4-4FAF-A965-E725BD6F48C1}"/>
              </a:ext>
            </a:extLst>
          </p:cNvPr>
          <p:cNvSpPr txBox="1"/>
          <p:nvPr/>
        </p:nvSpPr>
        <p:spPr>
          <a:xfrm rot="3000970">
            <a:off x="7130978" y="4541825"/>
            <a:ext cx="180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HOW MING STREET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D32AD-1CE6-4C08-BFDB-F415BD756820}"/>
              </a:ext>
            </a:extLst>
          </p:cNvPr>
          <p:cNvSpPr txBox="1"/>
          <p:nvPr/>
        </p:nvSpPr>
        <p:spPr>
          <a:xfrm rot="1351604">
            <a:off x="2078384" y="752699"/>
            <a:ext cx="180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HOW MING STREET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108E364-6A97-4AF1-A1FF-6B0B8406C1BA}"/>
              </a:ext>
            </a:extLst>
          </p:cNvPr>
          <p:cNvSpPr/>
          <p:nvPr/>
        </p:nvSpPr>
        <p:spPr>
          <a:xfrm rot="19201559">
            <a:off x="2432047" y="4907174"/>
            <a:ext cx="1028743" cy="161669"/>
          </a:xfrm>
          <a:prstGeom prst="rightArrow">
            <a:avLst/>
          </a:prstGeom>
          <a:solidFill>
            <a:srgbClr val="7A04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B6362D-99A7-4D45-8A77-530670FD5254}"/>
              </a:ext>
            </a:extLst>
          </p:cNvPr>
          <p:cNvSpPr/>
          <p:nvPr/>
        </p:nvSpPr>
        <p:spPr>
          <a:xfrm rot="13832406">
            <a:off x="7573702" y="4435977"/>
            <a:ext cx="1775210" cy="161669"/>
          </a:xfrm>
          <a:prstGeom prst="rightArrow">
            <a:avLst/>
          </a:prstGeom>
          <a:solidFill>
            <a:srgbClr val="7A04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6F6F9B2-5162-48E3-B34F-751AB7D4CB83}"/>
              </a:ext>
            </a:extLst>
          </p:cNvPr>
          <p:cNvSpPr/>
          <p:nvPr/>
        </p:nvSpPr>
        <p:spPr>
          <a:xfrm rot="12128238">
            <a:off x="2726063" y="592629"/>
            <a:ext cx="990205" cy="161669"/>
          </a:xfrm>
          <a:prstGeom prst="rightArrow">
            <a:avLst/>
          </a:prstGeom>
          <a:solidFill>
            <a:srgbClr val="E547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9A4104-B77F-4133-B0A7-C2AC8549AB5C}"/>
              </a:ext>
            </a:extLst>
          </p:cNvPr>
          <p:cNvSpPr/>
          <p:nvPr/>
        </p:nvSpPr>
        <p:spPr>
          <a:xfrm rot="12128238">
            <a:off x="2651451" y="437052"/>
            <a:ext cx="990205" cy="161669"/>
          </a:xfrm>
          <a:prstGeom prst="rightArrow">
            <a:avLst/>
          </a:prstGeom>
          <a:solidFill>
            <a:srgbClr val="E547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FA4F99-0A22-4AE7-8B59-04EA6BD383D7}"/>
              </a:ext>
            </a:extLst>
          </p:cNvPr>
          <p:cNvSpPr/>
          <p:nvPr/>
        </p:nvSpPr>
        <p:spPr>
          <a:xfrm>
            <a:off x="8558025" y="3867642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E5B792-8146-4A7E-B06A-EDBA23D5E9F5}"/>
              </a:ext>
            </a:extLst>
          </p:cNvPr>
          <p:cNvSpPr/>
          <p:nvPr/>
        </p:nvSpPr>
        <p:spPr>
          <a:xfrm>
            <a:off x="3323165" y="5056519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09BCBA-22B8-45CA-B7AE-D428B830583B}"/>
              </a:ext>
            </a:extLst>
          </p:cNvPr>
          <p:cNvSpPr/>
          <p:nvPr/>
        </p:nvSpPr>
        <p:spPr>
          <a:xfrm>
            <a:off x="3199974" y="25400"/>
            <a:ext cx="415530" cy="415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H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EFB08B-D71D-4EDA-8278-ECCACECFCF91}"/>
              </a:ext>
            </a:extLst>
          </p:cNvPr>
          <p:cNvSpPr/>
          <p:nvPr/>
        </p:nvSpPr>
        <p:spPr>
          <a:xfrm>
            <a:off x="7569671" y="114482"/>
            <a:ext cx="3231982" cy="227532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EECE2A-9E63-47DA-A6E7-F4D49CACCF8E}"/>
              </a:ext>
            </a:extLst>
          </p:cNvPr>
          <p:cNvSpPr txBox="1"/>
          <p:nvPr/>
        </p:nvSpPr>
        <p:spPr>
          <a:xfrm>
            <a:off x="7997548" y="131526"/>
            <a:ext cx="2278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298688-E942-4837-B02C-8E3B6E4BF3BA}"/>
              </a:ext>
            </a:extLst>
          </p:cNvPr>
          <p:cNvCxnSpPr>
            <a:cxnSpLocks/>
          </p:cNvCxnSpPr>
          <p:nvPr/>
        </p:nvCxnSpPr>
        <p:spPr>
          <a:xfrm>
            <a:off x="7767589" y="744801"/>
            <a:ext cx="440055" cy="2002"/>
          </a:xfrm>
          <a:prstGeom prst="line">
            <a:avLst/>
          </a:prstGeom>
          <a:ln w="12700">
            <a:solidFill>
              <a:srgbClr val="7B89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510A7B-59B0-4D4B-B1EC-26E98DB9A361}"/>
              </a:ext>
            </a:extLst>
          </p:cNvPr>
          <p:cNvSpPr txBox="1"/>
          <p:nvPr/>
        </p:nvSpPr>
        <p:spPr>
          <a:xfrm>
            <a:off x="8247043" y="542846"/>
            <a:ext cx="9887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Traffic Lane Separator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BA1FD-7C20-44AE-8F39-C6E14F658CFD}"/>
              </a:ext>
            </a:extLst>
          </p:cNvPr>
          <p:cNvSpPr txBox="1"/>
          <p:nvPr/>
        </p:nvSpPr>
        <p:spPr>
          <a:xfrm>
            <a:off x="8336944" y="1087747"/>
            <a:ext cx="24647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Outer circle</a:t>
            </a:r>
            <a:r>
              <a:rPr lang="en-GB" sz="1050" dirty="0">
                <a:latin typeface="LM Roman 10" panose="00000500000000000000" pitchFamily="50" charset="0"/>
              </a:rPr>
              <a:t>: parking accessibility</a:t>
            </a:r>
          </a:p>
          <a:p>
            <a:r>
              <a:rPr lang="en-GB" sz="1050" b="1" dirty="0">
                <a:latin typeface="LM Roman 10" panose="00000500000000000000" pitchFamily="50" charset="0"/>
              </a:rPr>
              <a:t>Inner circle</a:t>
            </a:r>
            <a:r>
              <a:rPr lang="en-GB" sz="1050" dirty="0">
                <a:latin typeface="LM Roman 10" panose="00000500000000000000" pitchFamily="50" charset="0"/>
              </a:rPr>
              <a:t>: relative traffic speed</a:t>
            </a:r>
          </a:p>
          <a:p>
            <a:r>
              <a:rPr lang="en-GB" sz="1050" dirty="0">
                <a:latin typeface="LM Roman 10" panose="00000500000000000000" pitchFamily="50" charset="0"/>
              </a:rPr>
              <a:t>Colour denotes magnitude of variables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A86EFE-722B-442C-9D2A-981A4880D3DA}"/>
              </a:ext>
            </a:extLst>
          </p:cNvPr>
          <p:cNvSpPr/>
          <p:nvPr/>
        </p:nvSpPr>
        <p:spPr>
          <a:xfrm>
            <a:off x="7683595" y="1133491"/>
            <a:ext cx="490961" cy="49096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DA121B-F076-40C9-BC32-3B9E786C2AF9}"/>
              </a:ext>
            </a:extLst>
          </p:cNvPr>
          <p:cNvSpPr/>
          <p:nvPr/>
        </p:nvSpPr>
        <p:spPr>
          <a:xfrm>
            <a:off x="7778968" y="1231083"/>
            <a:ext cx="300214" cy="30021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FB8091-6703-4DDD-99FC-342C93F7F681}"/>
              </a:ext>
            </a:extLst>
          </p:cNvPr>
          <p:cNvCxnSpPr>
            <a:cxnSpLocks/>
          </p:cNvCxnSpPr>
          <p:nvPr/>
        </p:nvCxnSpPr>
        <p:spPr>
          <a:xfrm flipV="1">
            <a:off x="8119822" y="1378971"/>
            <a:ext cx="253589" cy="2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75AFF9-ABA3-4E70-85DD-BDC916831395}"/>
              </a:ext>
            </a:extLst>
          </p:cNvPr>
          <p:cNvCxnSpPr>
            <a:cxnSpLocks/>
          </p:cNvCxnSpPr>
          <p:nvPr/>
        </p:nvCxnSpPr>
        <p:spPr>
          <a:xfrm>
            <a:off x="7963561" y="1190053"/>
            <a:ext cx="40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EB38435-9A8D-410C-990A-02E868291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 rot="10800000">
            <a:off x="7696795" y="1950771"/>
            <a:ext cx="1440000" cy="2194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68D2484-CE3C-4952-A067-0F432CB12685}"/>
              </a:ext>
            </a:extLst>
          </p:cNvPr>
          <p:cNvSpPr txBox="1"/>
          <p:nvPr/>
        </p:nvSpPr>
        <p:spPr>
          <a:xfrm>
            <a:off x="9263918" y="1719279"/>
            <a:ext cx="1427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Relative traffic speed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1B0C6F-3B61-4317-BB42-6863917E3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5620" r="1509" b="18356"/>
          <a:stretch/>
        </p:blipFill>
        <p:spPr>
          <a:xfrm>
            <a:off x="9251764" y="1949881"/>
            <a:ext cx="1440000" cy="2276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E983AF-1858-449F-A11C-4B27037D7277}"/>
              </a:ext>
            </a:extLst>
          </p:cNvPr>
          <p:cNvSpPr txBox="1"/>
          <p:nvPr/>
        </p:nvSpPr>
        <p:spPr>
          <a:xfrm>
            <a:off x="7683594" y="1726592"/>
            <a:ext cx="1453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LM Roman 10" panose="00000500000000000000" pitchFamily="50" charset="0"/>
              </a:rPr>
              <a:t>Parking accessibility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6FA9F4-3D6C-4455-856D-FAE2F2E42680}"/>
              </a:ext>
            </a:extLst>
          </p:cNvPr>
          <p:cNvSpPr txBox="1"/>
          <p:nvPr/>
        </p:nvSpPr>
        <p:spPr>
          <a:xfrm>
            <a:off x="9169535" y="2126309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270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492FEC-AAA8-451E-9A3C-63B08AB010FD}"/>
              </a:ext>
            </a:extLst>
          </p:cNvPr>
          <p:cNvSpPr txBox="1"/>
          <p:nvPr/>
        </p:nvSpPr>
        <p:spPr>
          <a:xfrm>
            <a:off x="7596819" y="2126309"/>
            <a:ext cx="47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D63063-8B38-49DA-BCC4-E7760DC49BB4}"/>
              </a:ext>
            </a:extLst>
          </p:cNvPr>
          <p:cNvSpPr txBox="1"/>
          <p:nvPr/>
        </p:nvSpPr>
        <p:spPr>
          <a:xfrm>
            <a:off x="10259762" y="2131645"/>
            <a:ext cx="51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10252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43275-4E42-4399-8F86-0093796AC575}"/>
              </a:ext>
            </a:extLst>
          </p:cNvPr>
          <p:cNvSpPr txBox="1"/>
          <p:nvPr/>
        </p:nvSpPr>
        <p:spPr>
          <a:xfrm>
            <a:off x="8670139" y="2126309"/>
            <a:ext cx="556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LM Roman 10" panose="00000500000000000000" pitchFamily="50" charset="0"/>
              </a:rPr>
              <a:t>0.0736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728C1C-3723-46D8-97D5-DD9B4237D814}"/>
              </a:ext>
            </a:extLst>
          </p:cNvPr>
          <p:cNvSpPr txBox="1"/>
          <p:nvPr/>
        </p:nvSpPr>
        <p:spPr>
          <a:xfrm>
            <a:off x="9799441" y="474066"/>
            <a:ext cx="96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M Roman 10" panose="00000500000000000000" pitchFamily="50" charset="0"/>
              </a:rPr>
              <a:t>Direction of traffic flow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A69B4F6-4D69-4702-878C-48FC11ACBF81}"/>
              </a:ext>
            </a:extLst>
          </p:cNvPr>
          <p:cNvSpPr/>
          <p:nvPr/>
        </p:nvSpPr>
        <p:spPr>
          <a:xfrm>
            <a:off x="9355899" y="568256"/>
            <a:ext cx="435422" cy="2024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5F706-52FB-4282-8CD7-326B306296C9}"/>
              </a:ext>
            </a:extLst>
          </p:cNvPr>
          <p:cNvSpPr txBox="1"/>
          <p:nvPr/>
        </p:nvSpPr>
        <p:spPr>
          <a:xfrm>
            <a:off x="9151538" y="817094"/>
            <a:ext cx="17029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i="1" dirty="0">
                <a:latin typeface="LM Roman 10" panose="00000500000000000000" pitchFamily="50" charset="0"/>
              </a:rPr>
              <a:t>*colour is indicative of traffic speed</a:t>
            </a:r>
          </a:p>
        </p:txBody>
      </p:sp>
    </p:spTree>
    <p:extLst>
      <p:ext uri="{BB962C8B-B14F-4D97-AF65-F5344CB8AC3E}">
        <p14:creationId xmlns:p14="http://schemas.microsoft.com/office/powerpoint/2010/main" val="142152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D5B5A-B6EF-4F30-802C-974903BC7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83BA9-6C83-42A9-8BA0-A774229F2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98" y="72263"/>
            <a:ext cx="2702283" cy="1884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ABA117-7403-4DAA-B6DE-C7343AE69AA3}"/>
              </a:ext>
            </a:extLst>
          </p:cNvPr>
          <p:cNvSpPr txBox="1"/>
          <p:nvPr/>
        </p:nvSpPr>
        <p:spPr>
          <a:xfrm>
            <a:off x="1325789" y="72263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Map of HK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9E804C-55E8-4E1F-863D-1B662D91A535}"/>
              </a:ext>
            </a:extLst>
          </p:cNvPr>
          <p:cNvSpPr/>
          <p:nvPr/>
        </p:nvSpPr>
        <p:spPr>
          <a:xfrm>
            <a:off x="2654456" y="1040884"/>
            <a:ext cx="49953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96E810-DD71-4581-A224-BE14893BBF58}"/>
              </a:ext>
            </a:extLst>
          </p:cNvPr>
          <p:cNvCxnSpPr>
            <a:cxnSpLocks/>
          </p:cNvCxnSpPr>
          <p:nvPr/>
        </p:nvCxnSpPr>
        <p:spPr>
          <a:xfrm flipV="1">
            <a:off x="1419909" y="1867415"/>
            <a:ext cx="43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C01EF6-BB41-4923-8692-8F2D86BE59F5}"/>
              </a:ext>
            </a:extLst>
          </p:cNvPr>
          <p:cNvSpPr txBox="1"/>
          <p:nvPr/>
        </p:nvSpPr>
        <p:spPr>
          <a:xfrm>
            <a:off x="1340814" y="1653658"/>
            <a:ext cx="572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latin typeface="LM Roman 10" panose="00000500000000000000" pitchFamily="50" charset="0"/>
              </a:rPr>
              <a:t>10km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07B8A-161D-4234-9D88-BF399A80D83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4764" y="4729446"/>
            <a:ext cx="1713822" cy="593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4866673-7ADA-4B99-94BE-5685BE293483}"/>
              </a:ext>
            </a:extLst>
          </p:cNvPr>
          <p:cNvSpPr/>
          <p:nvPr/>
        </p:nvSpPr>
        <p:spPr>
          <a:xfrm>
            <a:off x="1913623" y="3795795"/>
            <a:ext cx="2702281" cy="9336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Mountainous terrain and deep harbour reduces land availability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2DE45B-EC05-4CA0-97C0-FF186076F75C}"/>
              </a:ext>
            </a:extLst>
          </p:cNvPr>
          <p:cNvSpPr/>
          <p:nvPr/>
        </p:nvSpPr>
        <p:spPr>
          <a:xfrm>
            <a:off x="7159631" y="4168986"/>
            <a:ext cx="1598443" cy="6417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Old Kai Tak Airport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15DB4D-CEA9-432D-A006-D9EFC42954E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958853" y="3429000"/>
            <a:ext cx="0" cy="7399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F5638B9-34EB-4D8B-9B6C-7A26FE86E73D}"/>
              </a:ext>
            </a:extLst>
          </p:cNvPr>
          <p:cNvSpPr/>
          <p:nvPr/>
        </p:nvSpPr>
        <p:spPr>
          <a:xfrm>
            <a:off x="9036558" y="1225662"/>
            <a:ext cx="1580108" cy="98814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Located adjacent to airport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2566EA-B3A1-438E-9F08-7119B7F1ADD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9529011" y="2213811"/>
            <a:ext cx="297601" cy="1058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F66C55C-396F-4883-A90F-AA19EAA7509D}"/>
              </a:ext>
            </a:extLst>
          </p:cNvPr>
          <p:cNvSpPr/>
          <p:nvPr/>
        </p:nvSpPr>
        <p:spPr>
          <a:xfrm>
            <a:off x="9036558" y="4948090"/>
            <a:ext cx="1701326" cy="18280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B9F27B-4326-4DE7-9E57-6D4173C60A5E}"/>
              </a:ext>
            </a:extLst>
          </p:cNvPr>
          <p:cNvSpPr txBox="1"/>
          <p:nvPr/>
        </p:nvSpPr>
        <p:spPr>
          <a:xfrm>
            <a:off x="9036558" y="4948091"/>
            <a:ext cx="1774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70C1EE-FDF1-4D17-BB30-B34DFD2CEB77}"/>
              </a:ext>
            </a:extLst>
          </p:cNvPr>
          <p:cNvSpPr/>
          <p:nvPr/>
        </p:nvSpPr>
        <p:spPr>
          <a:xfrm>
            <a:off x="9175936" y="5328831"/>
            <a:ext cx="440055" cy="217805"/>
          </a:xfrm>
          <a:prstGeom prst="roundRect">
            <a:avLst>
              <a:gd name="adj" fmla="val 0"/>
            </a:avLst>
          </a:prstGeom>
          <a:solidFill>
            <a:srgbClr val="FF0909">
              <a:alpha val="60000"/>
            </a:srgbClr>
          </a:solidFill>
          <a:ln w="19050">
            <a:solidFill>
              <a:srgbClr val="A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780BD5-345D-4692-8735-6EF83B97381A}"/>
              </a:ext>
            </a:extLst>
          </p:cNvPr>
          <p:cNvSpPr txBox="1"/>
          <p:nvPr/>
        </p:nvSpPr>
        <p:spPr>
          <a:xfrm>
            <a:off x="9652338" y="5299233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B9FD04-0324-4A24-8F32-E771C2924ECE}"/>
              </a:ext>
            </a:extLst>
          </p:cNvPr>
          <p:cNvSpPr txBox="1"/>
          <p:nvPr/>
        </p:nvSpPr>
        <p:spPr>
          <a:xfrm>
            <a:off x="9652338" y="5607066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94D4D7-3D90-418B-A432-F5B2684F8CA7}"/>
              </a:ext>
            </a:extLst>
          </p:cNvPr>
          <p:cNvSpPr txBox="1"/>
          <p:nvPr/>
        </p:nvSpPr>
        <p:spPr>
          <a:xfrm>
            <a:off x="9652338" y="5889584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Buildings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AB0FF3-5538-428A-B843-A693005567BD}"/>
              </a:ext>
            </a:extLst>
          </p:cNvPr>
          <p:cNvSpPr txBox="1"/>
          <p:nvPr/>
        </p:nvSpPr>
        <p:spPr>
          <a:xfrm>
            <a:off x="9652338" y="6159447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Sea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3E0A3-19C4-49AA-9FC5-1D4BB3764F05}"/>
              </a:ext>
            </a:extLst>
          </p:cNvPr>
          <p:cNvSpPr txBox="1"/>
          <p:nvPr/>
        </p:nvSpPr>
        <p:spPr>
          <a:xfrm>
            <a:off x="9652338" y="6451442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Terrain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F29802F-7B2E-41C8-A4F6-9D143FF5F2AF}"/>
              </a:ext>
            </a:extLst>
          </p:cNvPr>
          <p:cNvCxnSpPr>
            <a:cxnSpLocks/>
          </p:cNvCxnSpPr>
          <p:nvPr/>
        </p:nvCxnSpPr>
        <p:spPr>
          <a:xfrm>
            <a:off x="9175936" y="5757774"/>
            <a:ext cx="440055" cy="0"/>
          </a:xfrm>
          <a:prstGeom prst="line">
            <a:avLst/>
          </a:prstGeom>
          <a:ln w="57150">
            <a:solidFill>
              <a:srgbClr val="FFD3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78687B2-7153-4148-AB3D-416A3C31C72A}"/>
              </a:ext>
            </a:extLst>
          </p:cNvPr>
          <p:cNvSpPr/>
          <p:nvPr/>
        </p:nvSpPr>
        <p:spPr>
          <a:xfrm>
            <a:off x="9175935" y="5907124"/>
            <a:ext cx="440055" cy="217805"/>
          </a:xfrm>
          <a:prstGeom prst="roundRect">
            <a:avLst>
              <a:gd name="adj" fmla="val 0"/>
            </a:avLst>
          </a:prstGeom>
          <a:solidFill>
            <a:srgbClr val="C8CDE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B680428-C3DB-43EF-ABB7-F3488A6C8A4B}"/>
              </a:ext>
            </a:extLst>
          </p:cNvPr>
          <p:cNvSpPr/>
          <p:nvPr/>
        </p:nvSpPr>
        <p:spPr>
          <a:xfrm>
            <a:off x="9175935" y="6196179"/>
            <a:ext cx="440055" cy="217805"/>
          </a:xfrm>
          <a:prstGeom prst="roundRect">
            <a:avLst>
              <a:gd name="adj" fmla="val 0"/>
            </a:avLst>
          </a:prstGeom>
          <a:solidFill>
            <a:srgbClr val="CCE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EA1334A-38AB-4F21-903E-8514C5D45840}"/>
              </a:ext>
            </a:extLst>
          </p:cNvPr>
          <p:cNvSpPr/>
          <p:nvPr/>
        </p:nvSpPr>
        <p:spPr>
          <a:xfrm>
            <a:off x="9175935" y="6485103"/>
            <a:ext cx="440055" cy="217805"/>
          </a:xfrm>
          <a:prstGeom prst="roundRect">
            <a:avLst>
              <a:gd name="adj" fmla="val 0"/>
            </a:avLst>
          </a:prstGeom>
          <a:solidFill>
            <a:srgbClr val="E7EBD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8EEA18-9A75-454A-91BF-4B26ACF4B75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64764" y="4729446"/>
            <a:ext cx="279714" cy="1684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14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DB5F2-B99F-49BD-9F49-F5C4F6D01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2300" y="-38100"/>
            <a:ext cx="10287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899E7-F946-4833-87A4-7586BAF05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-381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4525D7-249E-4F8B-9E2C-C33F1668F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536443-D392-4E63-943F-350BE844ED70}"/>
              </a:ext>
            </a:extLst>
          </p:cNvPr>
          <p:cNvSpPr txBox="1"/>
          <p:nvPr/>
        </p:nvSpPr>
        <p:spPr>
          <a:xfrm>
            <a:off x="6620933" y="2420034"/>
            <a:ext cx="313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Illustrates how vehicles are willing to park at any spot</a:t>
            </a:r>
          </a:p>
        </p:txBody>
      </p:sp>
    </p:spTree>
    <p:extLst>
      <p:ext uri="{BB962C8B-B14F-4D97-AF65-F5344CB8AC3E}">
        <p14:creationId xmlns:p14="http://schemas.microsoft.com/office/powerpoint/2010/main" val="323581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BBD8E-C222-43EC-BA58-9BEF3FC67DF2}"/>
              </a:ext>
            </a:extLst>
          </p:cNvPr>
          <p:cNvSpPr txBox="1"/>
          <p:nvPr/>
        </p:nvSpPr>
        <p:spPr>
          <a:xfrm>
            <a:off x="368300" y="674400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latin typeface="LM Roman 10" panose="00000500000000000000" pitchFamily="50" charset="0"/>
              </a:rPr>
              <a:t>MISC</a:t>
            </a:r>
          </a:p>
        </p:txBody>
      </p:sp>
    </p:spTree>
    <p:extLst>
      <p:ext uri="{BB962C8B-B14F-4D97-AF65-F5344CB8AC3E}">
        <p14:creationId xmlns:p14="http://schemas.microsoft.com/office/powerpoint/2010/main" val="4174532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10A27-0D86-447F-A8EB-F3B6C9E2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941FBA8-BD67-4178-B7BE-B8CC43B37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D65DBC-D096-473B-80B3-AEAE87D4FDFA}"/>
              </a:ext>
            </a:extLst>
          </p:cNvPr>
          <p:cNvSpPr/>
          <p:nvPr/>
        </p:nvSpPr>
        <p:spPr>
          <a:xfrm>
            <a:off x="1319700" y="66615"/>
            <a:ext cx="2135480" cy="154628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3F12-C0E2-42F0-BF12-45BBB6C1F7E0}"/>
              </a:ext>
            </a:extLst>
          </p:cNvPr>
          <p:cNvSpPr txBox="1"/>
          <p:nvPr/>
        </p:nvSpPr>
        <p:spPr>
          <a:xfrm>
            <a:off x="1319700" y="66616"/>
            <a:ext cx="21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115A5C-72FC-4D22-B84A-103FCD861EEA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37545-33CC-4488-9F22-6890EFEF814B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C9A7C1-8416-4784-AD4C-42213308F5AA}"/>
              </a:ext>
            </a:extLst>
          </p:cNvPr>
          <p:cNvSpPr/>
          <p:nvPr/>
        </p:nvSpPr>
        <p:spPr>
          <a:xfrm>
            <a:off x="1459078" y="749745"/>
            <a:ext cx="440055" cy="217805"/>
          </a:xfrm>
          <a:prstGeom prst="roundRect">
            <a:avLst>
              <a:gd name="adj" fmla="val 0"/>
            </a:avLst>
          </a:prstGeom>
          <a:solidFill>
            <a:srgbClr val="E5B7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17CD2-F8BA-4A38-B33E-B327CE758B54}"/>
              </a:ext>
            </a:extLst>
          </p:cNvPr>
          <p:cNvSpPr txBox="1"/>
          <p:nvPr/>
        </p:nvSpPr>
        <p:spPr>
          <a:xfrm>
            <a:off x="1935480" y="720147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Industrial Land Use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1F581C-5D62-4D81-AFEF-AAFED5EC97B8}"/>
              </a:ext>
            </a:extLst>
          </p:cNvPr>
          <p:cNvSpPr/>
          <p:nvPr/>
        </p:nvSpPr>
        <p:spPr>
          <a:xfrm>
            <a:off x="1459078" y="1052134"/>
            <a:ext cx="440055" cy="217805"/>
          </a:xfrm>
          <a:prstGeom prst="roundRect">
            <a:avLst>
              <a:gd name="adj" fmla="val 0"/>
            </a:avLst>
          </a:prstGeom>
          <a:solidFill>
            <a:srgbClr val="A1D78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05821-B121-49C5-8E69-47AFBF8904BF}"/>
              </a:ext>
            </a:extLst>
          </p:cNvPr>
          <p:cNvSpPr txBox="1"/>
          <p:nvPr/>
        </p:nvSpPr>
        <p:spPr>
          <a:xfrm>
            <a:off x="1935480" y="1030071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Other Land Uses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B5885E-24C7-4994-9E3E-82BE21FB2196}"/>
              </a:ext>
            </a:extLst>
          </p:cNvPr>
          <p:cNvCxnSpPr>
            <a:cxnSpLocks/>
          </p:cNvCxnSpPr>
          <p:nvPr/>
        </p:nvCxnSpPr>
        <p:spPr>
          <a:xfrm>
            <a:off x="1459078" y="1445798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D3DFAF-B61F-41A8-B21F-42778606204B}"/>
              </a:ext>
            </a:extLst>
          </p:cNvPr>
          <p:cNvSpPr txBox="1"/>
          <p:nvPr/>
        </p:nvSpPr>
        <p:spPr>
          <a:xfrm>
            <a:off x="1935480" y="1307297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AFAF6702-E6BC-4F4D-B548-AFB03A0047F1}"/>
              </a:ext>
            </a:extLst>
          </p:cNvPr>
          <p:cNvSpPr/>
          <p:nvPr/>
        </p:nvSpPr>
        <p:spPr>
          <a:xfrm rot="20181694">
            <a:off x="6921799" y="1010429"/>
            <a:ext cx="395926" cy="1060201"/>
          </a:xfrm>
          <a:prstGeom prst="downArrow">
            <a:avLst>
              <a:gd name="adj1" fmla="val 30952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0FD928D-FBE4-458B-A92C-47830382722D}"/>
              </a:ext>
            </a:extLst>
          </p:cNvPr>
          <p:cNvSpPr/>
          <p:nvPr/>
        </p:nvSpPr>
        <p:spPr>
          <a:xfrm rot="19865162">
            <a:off x="4665232" y="1937550"/>
            <a:ext cx="395926" cy="1060201"/>
          </a:xfrm>
          <a:prstGeom prst="downArrow">
            <a:avLst>
              <a:gd name="adj1" fmla="val 30952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FF962-B04B-4162-94C4-A6CCC61C0D6F}"/>
              </a:ext>
            </a:extLst>
          </p:cNvPr>
          <p:cNvSpPr/>
          <p:nvPr/>
        </p:nvSpPr>
        <p:spPr>
          <a:xfrm>
            <a:off x="4562172" y="497019"/>
            <a:ext cx="2157861" cy="132803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high volume of commuters from residential districts travel into KT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2CB931-44CF-4A4B-AB27-B5C2193861D1}"/>
              </a:ext>
            </a:extLst>
          </p:cNvPr>
          <p:cNvSpPr/>
          <p:nvPr/>
        </p:nvSpPr>
        <p:spPr>
          <a:xfrm>
            <a:off x="6846654" y="5465289"/>
            <a:ext cx="1694030" cy="100918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Traditional gridded road infrastructure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CEE28C-65AC-4958-9D03-BEBF1B9A8960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164371" y="4854804"/>
            <a:ext cx="529298" cy="6104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EBF5ECA-FF3A-4561-9542-5335BACEE1A8}"/>
              </a:ext>
            </a:extLst>
          </p:cNvPr>
          <p:cNvSpPr/>
          <p:nvPr/>
        </p:nvSpPr>
        <p:spPr>
          <a:xfrm>
            <a:off x="7947668" y="436609"/>
            <a:ext cx="2537005" cy="100918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Only one major road supporting entire industrial district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112195-A9FB-47D4-BDA7-8C61D962ED19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8540684" y="1445796"/>
            <a:ext cx="675487" cy="379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479342-7A10-432A-97F6-CF7FF9ED3418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7693669" y="4788816"/>
            <a:ext cx="677333" cy="6764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39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8374242-3E1C-4953-BE6A-4C6CDE100907}"/>
              </a:ext>
            </a:extLst>
          </p:cNvPr>
          <p:cNvSpPr/>
          <p:nvPr/>
        </p:nvSpPr>
        <p:spPr>
          <a:xfrm>
            <a:off x="1225485" y="-20550"/>
            <a:ext cx="9281554" cy="649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0151D-3EAB-4B70-A5B1-DA4638A4AC35}"/>
              </a:ext>
            </a:extLst>
          </p:cNvPr>
          <p:cNvSpPr/>
          <p:nvPr/>
        </p:nvSpPr>
        <p:spPr>
          <a:xfrm>
            <a:off x="4457332" y="336348"/>
            <a:ext cx="2277533" cy="65505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Obtain iB1000 map from Lands Department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7EEBAD-70EE-4152-9C41-6DBD719EAEAA}"/>
              </a:ext>
            </a:extLst>
          </p:cNvPr>
          <p:cNvSpPr/>
          <p:nvPr/>
        </p:nvSpPr>
        <p:spPr>
          <a:xfrm>
            <a:off x="5774353" y="1375075"/>
            <a:ext cx="1921024" cy="65505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Extract all buildings within study area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8C789C-D154-41F3-9A70-3EE8C35B47D4}"/>
              </a:ext>
            </a:extLst>
          </p:cNvPr>
          <p:cNvSpPr/>
          <p:nvPr/>
        </p:nvSpPr>
        <p:spPr>
          <a:xfrm>
            <a:off x="5775262" y="2320670"/>
            <a:ext cx="1920115" cy="905933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Estimate gross floor area with building height and area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C71FF4-CA1B-428F-91B9-38D07BCE7384}"/>
              </a:ext>
            </a:extLst>
          </p:cNvPr>
          <p:cNvSpPr/>
          <p:nvPr/>
        </p:nvSpPr>
        <p:spPr>
          <a:xfrm>
            <a:off x="3754058" y="3428999"/>
            <a:ext cx="1414843" cy="56716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Generate sample points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7D40488-381A-49C9-A4A4-13DDA1CF133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5973647" y="613856"/>
            <a:ext cx="383671" cy="11387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04623DB-ADA7-4742-8D6F-8D6D5AB7F057}"/>
              </a:ext>
            </a:extLst>
          </p:cNvPr>
          <p:cNvCxnSpPr>
            <a:cxnSpLocks/>
            <a:stCxn id="5" idx="2"/>
            <a:endCxn id="42" idx="0"/>
          </p:cNvCxnSpPr>
          <p:nvPr/>
        </p:nvCxnSpPr>
        <p:spPr>
          <a:xfrm rot="5400000">
            <a:off x="4839228" y="618203"/>
            <a:ext cx="383671" cy="11300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100692-8068-4CC3-8755-B6091193D09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734865" y="2030131"/>
            <a:ext cx="455" cy="290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18C9EB6-9597-49AC-8BA5-574DE697F099}"/>
              </a:ext>
            </a:extLst>
          </p:cNvPr>
          <p:cNvSpPr/>
          <p:nvPr/>
        </p:nvSpPr>
        <p:spPr>
          <a:xfrm>
            <a:off x="5774353" y="3429000"/>
            <a:ext cx="1920115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Generate population nodes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123353-7522-4841-B39E-B296C6BA1D91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 flipH="1">
            <a:off x="6734411" y="3226603"/>
            <a:ext cx="909" cy="202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6AC7FBE-5E1C-45FE-B9C2-4BF326EAC677}"/>
              </a:ext>
            </a:extLst>
          </p:cNvPr>
          <p:cNvSpPr/>
          <p:nvPr/>
        </p:nvSpPr>
        <p:spPr>
          <a:xfrm>
            <a:off x="7975689" y="336348"/>
            <a:ext cx="2277532" cy="84132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Extract list of off-street parking facilities from HKeMobility website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7D0396E-6AE8-4DA9-962C-E4270FDD81F8}"/>
              </a:ext>
            </a:extLst>
          </p:cNvPr>
          <p:cNvSpPr/>
          <p:nvPr/>
        </p:nvSpPr>
        <p:spPr>
          <a:xfrm>
            <a:off x="7975689" y="2388957"/>
            <a:ext cx="2277532" cy="769357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Estimate number of parking spaces using gross floor area of the building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373CE7-93DB-4DB4-B8A8-87B1FEED5805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114455" y="1177672"/>
            <a:ext cx="0" cy="1211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0B712FD-6321-4E65-A467-7AFA3DDBBF83}"/>
              </a:ext>
            </a:extLst>
          </p:cNvPr>
          <p:cNvSpPr/>
          <p:nvPr/>
        </p:nvSpPr>
        <p:spPr>
          <a:xfrm>
            <a:off x="3758605" y="1375075"/>
            <a:ext cx="1414842" cy="65505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Extract street centrelines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C2D94FB-FB90-4EC7-B064-05132C1F2D03}"/>
              </a:ext>
            </a:extLst>
          </p:cNvPr>
          <p:cNvSpPr/>
          <p:nvPr/>
        </p:nvSpPr>
        <p:spPr>
          <a:xfrm>
            <a:off x="3758605" y="2328634"/>
            <a:ext cx="1414842" cy="897969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Construct directed node graph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3924F1-A357-4C3E-B660-C530A165CA3F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>
            <a:off x="4466026" y="2030131"/>
            <a:ext cx="0" cy="298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1C075C-ECBC-413C-88B7-C10EB96739C8}"/>
              </a:ext>
            </a:extLst>
          </p:cNvPr>
          <p:cNvCxnSpPr>
            <a:stCxn id="8" idx="3"/>
            <a:endCxn id="40" idx="1"/>
          </p:cNvCxnSpPr>
          <p:nvPr/>
        </p:nvCxnSpPr>
        <p:spPr>
          <a:xfrm flipV="1">
            <a:off x="7695377" y="2773636"/>
            <a:ext cx="28031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D1AE3E1-94AB-4A6D-871E-F011BF75D31A}"/>
              </a:ext>
            </a:extLst>
          </p:cNvPr>
          <p:cNvSpPr/>
          <p:nvPr/>
        </p:nvSpPr>
        <p:spPr>
          <a:xfrm>
            <a:off x="8154397" y="3429000"/>
            <a:ext cx="1920115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Prepare location of parking spaces nodes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0A1DFB7-2006-44DB-9736-CA2B76DE7BD0}"/>
              </a:ext>
            </a:extLst>
          </p:cNvPr>
          <p:cNvCxnSpPr>
            <a:cxnSpLocks/>
            <a:stCxn id="40" idx="2"/>
            <a:endCxn id="54" idx="0"/>
          </p:cNvCxnSpPr>
          <p:nvPr/>
        </p:nvCxnSpPr>
        <p:spPr>
          <a:xfrm>
            <a:off x="9114455" y="3158314"/>
            <a:ext cx="0" cy="270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6A07939-75F0-49F4-A04C-849C2A4A7323}"/>
              </a:ext>
            </a:extLst>
          </p:cNvPr>
          <p:cNvCxnSpPr>
            <a:cxnSpLocks/>
            <a:stCxn id="43" idx="2"/>
            <a:endCxn id="12" idx="0"/>
          </p:cNvCxnSpPr>
          <p:nvPr/>
        </p:nvCxnSpPr>
        <p:spPr>
          <a:xfrm flipH="1">
            <a:off x="4461480" y="3226603"/>
            <a:ext cx="4546" cy="202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CB04C87-CE33-4755-BA9F-0FC4EB1A1F68}"/>
              </a:ext>
            </a:extLst>
          </p:cNvPr>
          <p:cNvSpPr/>
          <p:nvPr/>
        </p:nvSpPr>
        <p:spPr>
          <a:xfrm>
            <a:off x="5774353" y="4818988"/>
            <a:ext cx="1920115" cy="656171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Perform modified Ga2SFCA for each sample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8B70B14-F05B-4D12-8B87-C3C63C8CFC65}"/>
              </a:ext>
            </a:extLst>
          </p:cNvPr>
          <p:cNvCxnSpPr>
            <a:cxnSpLocks/>
            <a:stCxn id="12" idx="2"/>
            <a:endCxn id="61" idx="0"/>
          </p:cNvCxnSpPr>
          <p:nvPr/>
        </p:nvCxnSpPr>
        <p:spPr>
          <a:xfrm rot="16200000" flipH="1">
            <a:off x="5186533" y="3271110"/>
            <a:ext cx="822824" cy="2272931"/>
          </a:xfrm>
          <a:prstGeom prst="bentConnector3">
            <a:avLst>
              <a:gd name="adj1" fmla="val 552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11375F1-3063-4CB4-B50E-834D964DB969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>
          <a:xfrm rot="5400000">
            <a:off x="7513021" y="3217554"/>
            <a:ext cx="822824" cy="2380044"/>
          </a:xfrm>
          <a:prstGeom prst="bentConnector3">
            <a:avLst>
              <a:gd name="adj1" fmla="val 5533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21512BA-E7AC-4ED7-912D-C5F81C3F6872}"/>
              </a:ext>
            </a:extLst>
          </p:cNvPr>
          <p:cNvCxnSpPr>
            <a:cxnSpLocks/>
            <a:stCxn id="33" idx="2"/>
            <a:endCxn id="61" idx="0"/>
          </p:cNvCxnSpPr>
          <p:nvPr/>
        </p:nvCxnSpPr>
        <p:spPr>
          <a:xfrm>
            <a:off x="6734411" y="3996164"/>
            <a:ext cx="0" cy="822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36DE117-BB4E-46B2-B7A9-F30C5297957F}"/>
              </a:ext>
            </a:extLst>
          </p:cNvPr>
          <p:cNvCxnSpPr>
            <a:cxnSpLocks/>
            <a:stCxn id="43" idx="1"/>
            <a:endCxn id="61" idx="0"/>
          </p:cNvCxnSpPr>
          <p:nvPr/>
        </p:nvCxnSpPr>
        <p:spPr>
          <a:xfrm rot="10800000" flipH="1" flipV="1">
            <a:off x="3758605" y="2777618"/>
            <a:ext cx="2975806" cy="2041369"/>
          </a:xfrm>
          <a:prstGeom prst="bentConnector4">
            <a:avLst>
              <a:gd name="adj1" fmla="val -13657"/>
              <a:gd name="adj2" fmla="val 819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8171E41-1786-4B11-BD1B-34B1235CB225}"/>
              </a:ext>
            </a:extLst>
          </p:cNvPr>
          <p:cNvSpPr/>
          <p:nvPr/>
        </p:nvSpPr>
        <p:spPr>
          <a:xfrm>
            <a:off x="1684961" y="3428999"/>
            <a:ext cx="1475215" cy="56716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Select strategic survey points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40DC8F7-A5F6-480A-B857-417655D87756}"/>
              </a:ext>
            </a:extLst>
          </p:cNvPr>
          <p:cNvCxnSpPr>
            <a:cxnSpLocks/>
            <a:stCxn id="12" idx="1"/>
            <a:endCxn id="96" idx="3"/>
          </p:cNvCxnSpPr>
          <p:nvPr/>
        </p:nvCxnSpPr>
        <p:spPr>
          <a:xfrm flipH="1">
            <a:off x="3160176" y="3712582"/>
            <a:ext cx="593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DE50022-A289-49B0-9C00-B09F17D6C7D5}"/>
              </a:ext>
            </a:extLst>
          </p:cNvPr>
          <p:cNvCxnSpPr>
            <a:cxnSpLocks/>
            <a:stCxn id="96" idx="2"/>
            <a:endCxn id="136" idx="0"/>
          </p:cNvCxnSpPr>
          <p:nvPr/>
        </p:nvCxnSpPr>
        <p:spPr>
          <a:xfrm>
            <a:off x="2422569" y="3996164"/>
            <a:ext cx="0" cy="214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CC747CC4-5172-4FE6-91EE-0B4FF117C9C7}"/>
              </a:ext>
            </a:extLst>
          </p:cNvPr>
          <p:cNvSpPr/>
          <p:nvPr/>
        </p:nvSpPr>
        <p:spPr>
          <a:xfrm>
            <a:off x="3497274" y="5582476"/>
            <a:ext cx="1920115" cy="822822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Compute Spearman Rank Correlation Coefficient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08AA968E-282F-4E45-9236-3064DCE96EDF}"/>
              </a:ext>
            </a:extLst>
          </p:cNvPr>
          <p:cNvCxnSpPr>
            <a:cxnSpLocks/>
            <a:stCxn id="61" idx="1"/>
            <a:endCxn id="105" idx="0"/>
          </p:cNvCxnSpPr>
          <p:nvPr/>
        </p:nvCxnSpPr>
        <p:spPr>
          <a:xfrm rot="10800000" flipV="1">
            <a:off x="4457333" y="5147074"/>
            <a:ext cx="1317021" cy="4354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0BD5BFAA-98D2-45EC-B04B-0D9ED89714BE}"/>
              </a:ext>
            </a:extLst>
          </p:cNvPr>
          <p:cNvCxnSpPr>
            <a:cxnSpLocks/>
            <a:stCxn id="68" idx="3"/>
            <a:endCxn id="105" idx="0"/>
          </p:cNvCxnSpPr>
          <p:nvPr/>
        </p:nvCxnSpPr>
        <p:spPr>
          <a:xfrm>
            <a:off x="3156029" y="5145746"/>
            <a:ext cx="1301303" cy="4367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C791DE7-A52F-478A-B5B7-2D3DC1F4E95C}"/>
              </a:ext>
            </a:extLst>
          </p:cNvPr>
          <p:cNvSpPr/>
          <p:nvPr/>
        </p:nvSpPr>
        <p:spPr>
          <a:xfrm>
            <a:off x="5952476" y="5814843"/>
            <a:ext cx="1563868" cy="358088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Compute </a:t>
            </a:r>
            <a:r>
              <a:rPr lang="en-GB" sz="1400" i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t</a:t>
            </a:r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-value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D252A6-A55D-41D9-8D3A-939D6B765B7E}"/>
              </a:ext>
            </a:extLst>
          </p:cNvPr>
          <p:cNvCxnSpPr>
            <a:cxnSpLocks/>
            <a:stCxn id="105" idx="3"/>
            <a:endCxn id="114" idx="1"/>
          </p:cNvCxnSpPr>
          <p:nvPr/>
        </p:nvCxnSpPr>
        <p:spPr>
          <a:xfrm>
            <a:off x="5417389" y="5993887"/>
            <a:ext cx="5350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99AACE9A-6717-43BB-96E9-BDCB5450A4CB}"/>
              </a:ext>
            </a:extLst>
          </p:cNvPr>
          <p:cNvSpPr/>
          <p:nvPr/>
        </p:nvSpPr>
        <p:spPr>
          <a:xfrm>
            <a:off x="8243165" y="5710305"/>
            <a:ext cx="1742577" cy="567164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Validate/invalidate hypothesis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4816A63-32E1-4B09-B2F5-5D6D52EC6449}"/>
              </a:ext>
            </a:extLst>
          </p:cNvPr>
          <p:cNvCxnSpPr>
            <a:cxnSpLocks/>
            <a:stCxn id="114" idx="3"/>
            <a:endCxn id="122" idx="1"/>
          </p:cNvCxnSpPr>
          <p:nvPr/>
        </p:nvCxnSpPr>
        <p:spPr>
          <a:xfrm>
            <a:off x="7516344" y="5993887"/>
            <a:ext cx="726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C6D56463-44FE-4924-AE6E-819CB6454A9C}"/>
              </a:ext>
            </a:extLst>
          </p:cNvPr>
          <p:cNvSpPr/>
          <p:nvPr/>
        </p:nvSpPr>
        <p:spPr>
          <a:xfrm>
            <a:off x="1684961" y="4210696"/>
            <a:ext cx="1475215" cy="567166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Perform on-site traffic counting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1224E4-09C3-4A19-880F-679CE7EB9817}"/>
              </a:ext>
            </a:extLst>
          </p:cNvPr>
          <p:cNvSpPr txBox="1"/>
          <p:nvPr/>
        </p:nvSpPr>
        <p:spPr>
          <a:xfrm>
            <a:off x="3685906" y="3221269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2B1DB6-B51A-4ACE-8D4A-ED64EC203653}"/>
              </a:ext>
            </a:extLst>
          </p:cNvPr>
          <p:cNvSpPr txBox="1"/>
          <p:nvPr/>
        </p:nvSpPr>
        <p:spPr>
          <a:xfrm>
            <a:off x="5708773" y="3224476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476334-82CC-4FB7-ABF7-9E57BC7D0F3B}"/>
              </a:ext>
            </a:extLst>
          </p:cNvPr>
          <p:cNvSpPr txBox="1"/>
          <p:nvPr/>
        </p:nvSpPr>
        <p:spPr>
          <a:xfrm>
            <a:off x="1600751" y="3999885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5.3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F69DF39-4D93-4B89-814E-65115041B20A}"/>
              </a:ext>
            </a:extLst>
          </p:cNvPr>
          <p:cNvSpPr/>
          <p:nvPr/>
        </p:nvSpPr>
        <p:spPr>
          <a:xfrm>
            <a:off x="1684961" y="4985037"/>
            <a:ext cx="1471068" cy="321418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Analyse results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3038A32-681C-46FB-B045-A4696E3D485E}"/>
              </a:ext>
            </a:extLst>
          </p:cNvPr>
          <p:cNvCxnSpPr>
            <a:cxnSpLocks/>
            <a:stCxn id="136" idx="2"/>
            <a:endCxn id="68" idx="0"/>
          </p:cNvCxnSpPr>
          <p:nvPr/>
        </p:nvCxnSpPr>
        <p:spPr>
          <a:xfrm flipH="1">
            <a:off x="2420495" y="4777862"/>
            <a:ext cx="2074" cy="207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99390CE-658A-4802-91DA-E7909C946D2F}"/>
              </a:ext>
            </a:extLst>
          </p:cNvPr>
          <p:cNvSpPr txBox="1"/>
          <p:nvPr/>
        </p:nvSpPr>
        <p:spPr>
          <a:xfrm>
            <a:off x="5679671" y="4584817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D490D7-817B-42D8-82FD-9FCE36733E23}"/>
              </a:ext>
            </a:extLst>
          </p:cNvPr>
          <p:cNvSpPr txBox="1"/>
          <p:nvPr/>
        </p:nvSpPr>
        <p:spPr>
          <a:xfrm>
            <a:off x="5722404" y="2125839"/>
            <a:ext cx="545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ysClr val="windowText" lastClr="000000"/>
                </a:solidFill>
                <a:latin typeface="LM Roman 10" panose="00000500000000000000" pitchFamily="50" charset="0"/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287712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30E89B7-E175-4C1D-8E32-D84D9C95E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F555D5-7283-41CA-96CF-F6C8084035F3}"/>
              </a:ext>
            </a:extLst>
          </p:cNvPr>
          <p:cNvSpPr/>
          <p:nvPr/>
        </p:nvSpPr>
        <p:spPr>
          <a:xfrm>
            <a:off x="1319700" y="66615"/>
            <a:ext cx="2135480" cy="212794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6E691-5E9F-44DA-8A1D-3309550AD434}"/>
              </a:ext>
            </a:extLst>
          </p:cNvPr>
          <p:cNvSpPr txBox="1"/>
          <p:nvPr/>
        </p:nvSpPr>
        <p:spPr>
          <a:xfrm>
            <a:off x="1319700" y="66616"/>
            <a:ext cx="21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82D34A-0309-4B0E-878F-6150646F4783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CF94A-2C83-480A-AE9A-AC47FED21C63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5A14E6-A6D1-4112-8DDD-39E064F2DE11}"/>
              </a:ext>
            </a:extLst>
          </p:cNvPr>
          <p:cNvCxnSpPr>
            <a:cxnSpLocks/>
          </p:cNvCxnSpPr>
          <p:nvPr/>
        </p:nvCxnSpPr>
        <p:spPr>
          <a:xfrm>
            <a:off x="1459078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327AAF-88DB-4262-B1D7-96CB66FE4FB1}"/>
              </a:ext>
            </a:extLst>
          </p:cNvPr>
          <p:cNvSpPr txBox="1"/>
          <p:nvPr/>
        </p:nvSpPr>
        <p:spPr>
          <a:xfrm>
            <a:off x="1935480" y="727330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28102C-AE9D-4D3D-90A6-29E3DED106C5}"/>
              </a:ext>
            </a:extLst>
          </p:cNvPr>
          <p:cNvSpPr txBox="1"/>
          <p:nvPr/>
        </p:nvSpPr>
        <p:spPr>
          <a:xfrm>
            <a:off x="1926286" y="1449634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Building Height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42217D-4138-434F-AB18-77ADE5CA32DC}"/>
              </a:ext>
            </a:extLst>
          </p:cNvPr>
          <p:cNvSpPr txBox="1"/>
          <p:nvPr/>
        </p:nvSpPr>
        <p:spPr>
          <a:xfrm>
            <a:off x="1350258" y="980851"/>
            <a:ext cx="657694" cy="26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&gt;100 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29CD3-E7B7-4C20-B54C-EBCF0E477CE7}"/>
              </a:ext>
            </a:extLst>
          </p:cNvPr>
          <p:cNvSpPr txBox="1"/>
          <p:nvPr/>
        </p:nvSpPr>
        <p:spPr>
          <a:xfrm>
            <a:off x="1350258" y="1955118"/>
            <a:ext cx="657694" cy="26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LM Roman 10" panose="00000500000000000000" pitchFamily="50" charset="0"/>
              </a:rPr>
              <a:t>0 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1C79FB-F7E1-4512-B77F-8380E8F0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88583" y="1368105"/>
            <a:ext cx="781050" cy="440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7842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081BBA-6BD5-410C-B994-65754386C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F5B496-BB12-4C8A-BEAB-C578A6B44A61}"/>
              </a:ext>
            </a:extLst>
          </p:cNvPr>
          <p:cNvSpPr/>
          <p:nvPr/>
        </p:nvSpPr>
        <p:spPr>
          <a:xfrm>
            <a:off x="1319699" y="66615"/>
            <a:ext cx="2393781" cy="1685985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18A19-4AC9-4D6B-9602-0311E3913DBF}"/>
              </a:ext>
            </a:extLst>
          </p:cNvPr>
          <p:cNvSpPr txBox="1"/>
          <p:nvPr/>
        </p:nvSpPr>
        <p:spPr>
          <a:xfrm>
            <a:off x="1319700" y="66616"/>
            <a:ext cx="2393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730AF-0F3A-47BD-A788-AE778231103F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0BB72C-D18C-484C-B9DC-E489D3B3135B}"/>
              </a:ext>
            </a:extLst>
          </p:cNvPr>
          <p:cNvCxnSpPr>
            <a:cxnSpLocks/>
          </p:cNvCxnSpPr>
          <p:nvPr/>
        </p:nvCxnSpPr>
        <p:spPr>
          <a:xfrm>
            <a:off x="1459078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F8D38E-CDA9-4FCB-A4F8-85E7FDE1EA51}"/>
              </a:ext>
            </a:extLst>
          </p:cNvPr>
          <p:cNvSpPr txBox="1"/>
          <p:nvPr/>
        </p:nvSpPr>
        <p:spPr>
          <a:xfrm>
            <a:off x="1935480" y="727330"/>
            <a:ext cx="1519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AAB56-3B51-4693-BF43-CF689A16EF0B}"/>
              </a:ext>
            </a:extLst>
          </p:cNvPr>
          <p:cNvSpPr txBox="1"/>
          <p:nvPr/>
        </p:nvSpPr>
        <p:spPr>
          <a:xfrm>
            <a:off x="1933779" y="1018098"/>
            <a:ext cx="181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Number of parking spaces (radius of circle corresponds to amount)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61C473-72F2-489A-8B34-39619A22326B}"/>
              </a:ext>
            </a:extLst>
          </p:cNvPr>
          <p:cNvSpPr/>
          <p:nvPr/>
        </p:nvSpPr>
        <p:spPr>
          <a:xfrm>
            <a:off x="1433624" y="1095784"/>
            <a:ext cx="490961" cy="490961"/>
          </a:xfrm>
          <a:prstGeom prst="ellipse">
            <a:avLst/>
          </a:prstGeom>
          <a:solidFill>
            <a:srgbClr val="7CD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C5E579-CA6C-4578-8F5D-495B0486BC68}"/>
              </a:ext>
            </a:extLst>
          </p:cNvPr>
          <p:cNvSpPr txBox="1"/>
          <p:nvPr/>
        </p:nvSpPr>
        <p:spPr>
          <a:xfrm>
            <a:off x="1433623" y="1202763"/>
            <a:ext cx="49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LM Roman 10" panose="00000500000000000000" pitchFamily="50" charset="0"/>
              </a:rPr>
              <a:t>455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2BD645F-1D02-45A4-BEAA-C612CBA3D95D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14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51F88BC-2E36-4AC3-A76C-2AB2BA7BD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0" y="0"/>
            <a:ext cx="9686239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A5DFC44-A00E-460A-BE6B-37F568A10CD7}"/>
              </a:ext>
            </a:extLst>
          </p:cNvPr>
          <p:cNvSpPr/>
          <p:nvPr/>
        </p:nvSpPr>
        <p:spPr>
          <a:xfrm>
            <a:off x="1319699" y="66616"/>
            <a:ext cx="2393781" cy="1491252"/>
          </a:xfrm>
          <a:prstGeom prst="roundRect">
            <a:avLst>
              <a:gd name="adj" fmla="val 56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5ACA6-BE91-4894-B11F-D1BC27731C93}"/>
              </a:ext>
            </a:extLst>
          </p:cNvPr>
          <p:cNvSpPr txBox="1"/>
          <p:nvPr/>
        </p:nvSpPr>
        <p:spPr>
          <a:xfrm>
            <a:off x="1319700" y="66616"/>
            <a:ext cx="2393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M Roman 10" panose="00000500000000000000" pitchFamily="50" charset="0"/>
              </a:rPr>
              <a:t>Legend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9C693-BCF2-4D99-BA7A-F1088C9E81C7}"/>
              </a:ext>
            </a:extLst>
          </p:cNvPr>
          <p:cNvSpPr txBox="1"/>
          <p:nvPr/>
        </p:nvSpPr>
        <p:spPr>
          <a:xfrm>
            <a:off x="1935480" y="417758"/>
            <a:ext cx="10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Study Area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300431-5F70-40EC-8EC8-76D3F6C96C6C}"/>
              </a:ext>
            </a:extLst>
          </p:cNvPr>
          <p:cNvCxnSpPr>
            <a:cxnSpLocks/>
          </p:cNvCxnSpPr>
          <p:nvPr/>
        </p:nvCxnSpPr>
        <p:spPr>
          <a:xfrm>
            <a:off x="1459078" y="865831"/>
            <a:ext cx="440055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90237A-E97B-4B03-AD4B-5FD43A5A238E}"/>
              </a:ext>
            </a:extLst>
          </p:cNvPr>
          <p:cNvSpPr txBox="1"/>
          <p:nvPr/>
        </p:nvSpPr>
        <p:spPr>
          <a:xfrm>
            <a:off x="1935480" y="727330"/>
            <a:ext cx="167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Roads and direction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FC083-B2F9-4FF7-9D8A-5E59BB87CC64}"/>
              </a:ext>
            </a:extLst>
          </p:cNvPr>
          <p:cNvSpPr txBox="1"/>
          <p:nvPr/>
        </p:nvSpPr>
        <p:spPr>
          <a:xfrm>
            <a:off x="1933779" y="1018098"/>
            <a:ext cx="177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M Roman 10" panose="00000500000000000000" pitchFamily="50" charset="0"/>
              </a:rPr>
              <a:t>Shortest path from carpark #67 to #31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98091-45CB-4485-B211-1B846CA865C2}"/>
              </a:ext>
            </a:extLst>
          </p:cNvPr>
          <p:cNvSpPr txBox="1"/>
          <p:nvPr/>
        </p:nvSpPr>
        <p:spPr>
          <a:xfrm>
            <a:off x="1433623" y="1202763"/>
            <a:ext cx="49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LM Roman 10" panose="00000500000000000000" pitchFamily="50" charset="0"/>
              </a:rPr>
              <a:t>455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8570F6-7201-417A-B437-43EBA2E356D9}"/>
              </a:ext>
            </a:extLst>
          </p:cNvPr>
          <p:cNvSpPr/>
          <p:nvPr/>
        </p:nvSpPr>
        <p:spPr>
          <a:xfrm>
            <a:off x="1459078" y="447356"/>
            <a:ext cx="440055" cy="2178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92F4A22-4BF2-419F-AE54-72CE590E3A4A}"/>
              </a:ext>
            </a:extLst>
          </p:cNvPr>
          <p:cNvSpPr/>
          <p:nvPr/>
        </p:nvSpPr>
        <p:spPr>
          <a:xfrm>
            <a:off x="5350932" y="3015192"/>
            <a:ext cx="1872191" cy="821266"/>
          </a:xfrm>
          <a:custGeom>
            <a:avLst/>
            <a:gdLst>
              <a:gd name="connsiteX0" fmla="*/ 1727200 w 1871134"/>
              <a:gd name="connsiteY0" fmla="*/ 0 h 960966"/>
              <a:gd name="connsiteX1" fmla="*/ 635000 w 1871134"/>
              <a:gd name="connsiteY1" fmla="*/ 508000 h 960966"/>
              <a:gd name="connsiteX2" fmla="*/ 63500 w 1871134"/>
              <a:gd name="connsiteY2" fmla="*/ 546100 h 960966"/>
              <a:gd name="connsiteX3" fmla="*/ 0 w 1871134"/>
              <a:gd name="connsiteY3" fmla="*/ 622300 h 960966"/>
              <a:gd name="connsiteX4" fmla="*/ 21167 w 1871134"/>
              <a:gd name="connsiteY4" fmla="*/ 918633 h 960966"/>
              <a:gd name="connsiteX5" fmla="*/ 59267 w 1871134"/>
              <a:gd name="connsiteY5" fmla="*/ 960966 h 960966"/>
              <a:gd name="connsiteX6" fmla="*/ 605367 w 1871134"/>
              <a:gd name="connsiteY6" fmla="*/ 931333 h 960966"/>
              <a:gd name="connsiteX7" fmla="*/ 702734 w 1871134"/>
              <a:gd name="connsiteY7" fmla="*/ 931333 h 960966"/>
              <a:gd name="connsiteX8" fmla="*/ 749300 w 1871134"/>
              <a:gd name="connsiteY8" fmla="*/ 922866 h 960966"/>
              <a:gd name="connsiteX9" fmla="*/ 1841500 w 1871134"/>
              <a:gd name="connsiteY9" fmla="*/ 867833 h 960966"/>
              <a:gd name="connsiteX10" fmla="*/ 1871134 w 1871134"/>
              <a:gd name="connsiteY10" fmla="*/ 245533 h 960966"/>
              <a:gd name="connsiteX11" fmla="*/ 1862667 w 1871134"/>
              <a:gd name="connsiteY11" fmla="*/ 114300 h 960966"/>
              <a:gd name="connsiteX0" fmla="*/ 1273175 w 1871134"/>
              <a:gd name="connsiteY0" fmla="*/ 92075 h 846666"/>
              <a:gd name="connsiteX1" fmla="*/ 635000 w 1871134"/>
              <a:gd name="connsiteY1" fmla="*/ 393700 h 846666"/>
              <a:gd name="connsiteX2" fmla="*/ 63500 w 1871134"/>
              <a:gd name="connsiteY2" fmla="*/ 431800 h 846666"/>
              <a:gd name="connsiteX3" fmla="*/ 0 w 1871134"/>
              <a:gd name="connsiteY3" fmla="*/ 508000 h 846666"/>
              <a:gd name="connsiteX4" fmla="*/ 21167 w 1871134"/>
              <a:gd name="connsiteY4" fmla="*/ 804333 h 846666"/>
              <a:gd name="connsiteX5" fmla="*/ 59267 w 1871134"/>
              <a:gd name="connsiteY5" fmla="*/ 846666 h 846666"/>
              <a:gd name="connsiteX6" fmla="*/ 605367 w 1871134"/>
              <a:gd name="connsiteY6" fmla="*/ 817033 h 846666"/>
              <a:gd name="connsiteX7" fmla="*/ 702734 w 1871134"/>
              <a:gd name="connsiteY7" fmla="*/ 817033 h 846666"/>
              <a:gd name="connsiteX8" fmla="*/ 749300 w 1871134"/>
              <a:gd name="connsiteY8" fmla="*/ 808566 h 846666"/>
              <a:gd name="connsiteX9" fmla="*/ 1841500 w 1871134"/>
              <a:gd name="connsiteY9" fmla="*/ 753533 h 846666"/>
              <a:gd name="connsiteX10" fmla="*/ 1871134 w 1871134"/>
              <a:gd name="connsiteY10" fmla="*/ 131233 h 846666"/>
              <a:gd name="connsiteX11" fmla="*/ 1862667 w 1871134"/>
              <a:gd name="connsiteY11" fmla="*/ 0 h 846666"/>
              <a:gd name="connsiteX0" fmla="*/ 1277937 w 1871134"/>
              <a:gd name="connsiteY0" fmla="*/ 96838 h 846666"/>
              <a:gd name="connsiteX1" fmla="*/ 635000 w 1871134"/>
              <a:gd name="connsiteY1" fmla="*/ 393700 h 846666"/>
              <a:gd name="connsiteX2" fmla="*/ 63500 w 1871134"/>
              <a:gd name="connsiteY2" fmla="*/ 431800 h 846666"/>
              <a:gd name="connsiteX3" fmla="*/ 0 w 1871134"/>
              <a:gd name="connsiteY3" fmla="*/ 508000 h 846666"/>
              <a:gd name="connsiteX4" fmla="*/ 21167 w 1871134"/>
              <a:gd name="connsiteY4" fmla="*/ 804333 h 846666"/>
              <a:gd name="connsiteX5" fmla="*/ 59267 w 1871134"/>
              <a:gd name="connsiteY5" fmla="*/ 846666 h 846666"/>
              <a:gd name="connsiteX6" fmla="*/ 605367 w 1871134"/>
              <a:gd name="connsiteY6" fmla="*/ 817033 h 846666"/>
              <a:gd name="connsiteX7" fmla="*/ 702734 w 1871134"/>
              <a:gd name="connsiteY7" fmla="*/ 817033 h 846666"/>
              <a:gd name="connsiteX8" fmla="*/ 749300 w 1871134"/>
              <a:gd name="connsiteY8" fmla="*/ 808566 h 846666"/>
              <a:gd name="connsiteX9" fmla="*/ 1841500 w 1871134"/>
              <a:gd name="connsiteY9" fmla="*/ 753533 h 846666"/>
              <a:gd name="connsiteX10" fmla="*/ 1871134 w 1871134"/>
              <a:gd name="connsiteY10" fmla="*/ 131233 h 846666"/>
              <a:gd name="connsiteX11" fmla="*/ 1862667 w 1871134"/>
              <a:gd name="connsiteY11" fmla="*/ 0 h 846666"/>
              <a:gd name="connsiteX0" fmla="*/ 1277937 w 1871134"/>
              <a:gd name="connsiteY0" fmla="*/ 96838 h 846666"/>
              <a:gd name="connsiteX1" fmla="*/ 635000 w 1871134"/>
              <a:gd name="connsiteY1" fmla="*/ 393700 h 846666"/>
              <a:gd name="connsiteX2" fmla="*/ 63500 w 1871134"/>
              <a:gd name="connsiteY2" fmla="*/ 431800 h 846666"/>
              <a:gd name="connsiteX3" fmla="*/ 0 w 1871134"/>
              <a:gd name="connsiteY3" fmla="*/ 508000 h 846666"/>
              <a:gd name="connsiteX4" fmla="*/ 21167 w 1871134"/>
              <a:gd name="connsiteY4" fmla="*/ 804333 h 846666"/>
              <a:gd name="connsiteX5" fmla="*/ 59267 w 1871134"/>
              <a:gd name="connsiteY5" fmla="*/ 846666 h 846666"/>
              <a:gd name="connsiteX6" fmla="*/ 605367 w 1871134"/>
              <a:gd name="connsiteY6" fmla="*/ 817033 h 846666"/>
              <a:gd name="connsiteX7" fmla="*/ 702734 w 1871134"/>
              <a:gd name="connsiteY7" fmla="*/ 817033 h 846666"/>
              <a:gd name="connsiteX8" fmla="*/ 749300 w 1871134"/>
              <a:gd name="connsiteY8" fmla="*/ 808566 h 846666"/>
              <a:gd name="connsiteX9" fmla="*/ 1841500 w 1871134"/>
              <a:gd name="connsiteY9" fmla="*/ 753533 h 846666"/>
              <a:gd name="connsiteX10" fmla="*/ 1871134 w 1871134"/>
              <a:gd name="connsiteY10" fmla="*/ 131233 h 846666"/>
              <a:gd name="connsiteX11" fmla="*/ 1862667 w 1871134"/>
              <a:gd name="connsiteY11" fmla="*/ 0 h 846666"/>
              <a:gd name="connsiteX0" fmla="*/ 1277937 w 1871134"/>
              <a:gd name="connsiteY0" fmla="*/ 96838 h 846666"/>
              <a:gd name="connsiteX1" fmla="*/ 635000 w 1871134"/>
              <a:gd name="connsiteY1" fmla="*/ 393700 h 846666"/>
              <a:gd name="connsiteX2" fmla="*/ 63500 w 1871134"/>
              <a:gd name="connsiteY2" fmla="*/ 431800 h 846666"/>
              <a:gd name="connsiteX3" fmla="*/ 0 w 1871134"/>
              <a:gd name="connsiteY3" fmla="*/ 508000 h 846666"/>
              <a:gd name="connsiteX4" fmla="*/ 21167 w 1871134"/>
              <a:gd name="connsiteY4" fmla="*/ 804333 h 846666"/>
              <a:gd name="connsiteX5" fmla="*/ 59267 w 1871134"/>
              <a:gd name="connsiteY5" fmla="*/ 846666 h 846666"/>
              <a:gd name="connsiteX6" fmla="*/ 605367 w 1871134"/>
              <a:gd name="connsiteY6" fmla="*/ 817033 h 846666"/>
              <a:gd name="connsiteX7" fmla="*/ 702734 w 1871134"/>
              <a:gd name="connsiteY7" fmla="*/ 817033 h 846666"/>
              <a:gd name="connsiteX8" fmla="*/ 749300 w 1871134"/>
              <a:gd name="connsiteY8" fmla="*/ 808566 h 846666"/>
              <a:gd name="connsiteX9" fmla="*/ 1841500 w 1871134"/>
              <a:gd name="connsiteY9" fmla="*/ 753533 h 846666"/>
              <a:gd name="connsiteX10" fmla="*/ 1871134 w 1871134"/>
              <a:gd name="connsiteY10" fmla="*/ 131233 h 846666"/>
              <a:gd name="connsiteX11" fmla="*/ 1862667 w 1871134"/>
              <a:gd name="connsiteY11" fmla="*/ 0 h 846666"/>
              <a:gd name="connsiteX0" fmla="*/ 1277937 w 1871134"/>
              <a:gd name="connsiteY0" fmla="*/ 96838 h 817033"/>
              <a:gd name="connsiteX1" fmla="*/ 635000 w 1871134"/>
              <a:gd name="connsiteY1" fmla="*/ 393700 h 817033"/>
              <a:gd name="connsiteX2" fmla="*/ 63500 w 1871134"/>
              <a:gd name="connsiteY2" fmla="*/ 431800 h 817033"/>
              <a:gd name="connsiteX3" fmla="*/ 0 w 1871134"/>
              <a:gd name="connsiteY3" fmla="*/ 508000 h 817033"/>
              <a:gd name="connsiteX4" fmla="*/ 21167 w 1871134"/>
              <a:gd name="connsiteY4" fmla="*/ 804333 h 817033"/>
              <a:gd name="connsiteX5" fmla="*/ 114829 w 1871134"/>
              <a:gd name="connsiteY5" fmla="*/ 814916 h 817033"/>
              <a:gd name="connsiteX6" fmla="*/ 605367 w 1871134"/>
              <a:gd name="connsiteY6" fmla="*/ 817033 h 817033"/>
              <a:gd name="connsiteX7" fmla="*/ 702734 w 1871134"/>
              <a:gd name="connsiteY7" fmla="*/ 817033 h 817033"/>
              <a:gd name="connsiteX8" fmla="*/ 749300 w 1871134"/>
              <a:gd name="connsiteY8" fmla="*/ 808566 h 817033"/>
              <a:gd name="connsiteX9" fmla="*/ 1841500 w 1871134"/>
              <a:gd name="connsiteY9" fmla="*/ 753533 h 817033"/>
              <a:gd name="connsiteX10" fmla="*/ 1871134 w 1871134"/>
              <a:gd name="connsiteY10" fmla="*/ 131233 h 817033"/>
              <a:gd name="connsiteX11" fmla="*/ 1862667 w 1871134"/>
              <a:gd name="connsiteY11" fmla="*/ 0 h 817033"/>
              <a:gd name="connsiteX0" fmla="*/ 1277937 w 1871134"/>
              <a:gd name="connsiteY0" fmla="*/ 96838 h 868891"/>
              <a:gd name="connsiteX1" fmla="*/ 635000 w 1871134"/>
              <a:gd name="connsiteY1" fmla="*/ 393700 h 868891"/>
              <a:gd name="connsiteX2" fmla="*/ 63500 w 1871134"/>
              <a:gd name="connsiteY2" fmla="*/ 431800 h 868891"/>
              <a:gd name="connsiteX3" fmla="*/ 0 w 1871134"/>
              <a:gd name="connsiteY3" fmla="*/ 508000 h 868891"/>
              <a:gd name="connsiteX4" fmla="*/ 21167 w 1871134"/>
              <a:gd name="connsiteY4" fmla="*/ 804333 h 868891"/>
              <a:gd name="connsiteX5" fmla="*/ 79904 w 1871134"/>
              <a:gd name="connsiteY5" fmla="*/ 868891 h 868891"/>
              <a:gd name="connsiteX6" fmla="*/ 605367 w 1871134"/>
              <a:gd name="connsiteY6" fmla="*/ 817033 h 868891"/>
              <a:gd name="connsiteX7" fmla="*/ 702734 w 1871134"/>
              <a:gd name="connsiteY7" fmla="*/ 817033 h 868891"/>
              <a:gd name="connsiteX8" fmla="*/ 749300 w 1871134"/>
              <a:gd name="connsiteY8" fmla="*/ 808566 h 868891"/>
              <a:gd name="connsiteX9" fmla="*/ 1841500 w 1871134"/>
              <a:gd name="connsiteY9" fmla="*/ 753533 h 868891"/>
              <a:gd name="connsiteX10" fmla="*/ 1871134 w 1871134"/>
              <a:gd name="connsiteY10" fmla="*/ 131233 h 868891"/>
              <a:gd name="connsiteX11" fmla="*/ 1862667 w 1871134"/>
              <a:gd name="connsiteY11" fmla="*/ 0 h 868891"/>
              <a:gd name="connsiteX0" fmla="*/ 1277937 w 1871134"/>
              <a:gd name="connsiteY0" fmla="*/ 96838 h 868891"/>
              <a:gd name="connsiteX1" fmla="*/ 635000 w 1871134"/>
              <a:gd name="connsiteY1" fmla="*/ 393700 h 868891"/>
              <a:gd name="connsiteX2" fmla="*/ 63500 w 1871134"/>
              <a:gd name="connsiteY2" fmla="*/ 431800 h 868891"/>
              <a:gd name="connsiteX3" fmla="*/ 0 w 1871134"/>
              <a:gd name="connsiteY3" fmla="*/ 508000 h 868891"/>
              <a:gd name="connsiteX4" fmla="*/ 21167 w 1871134"/>
              <a:gd name="connsiteY4" fmla="*/ 804333 h 868891"/>
              <a:gd name="connsiteX5" fmla="*/ 79904 w 1871134"/>
              <a:gd name="connsiteY5" fmla="*/ 868891 h 868891"/>
              <a:gd name="connsiteX6" fmla="*/ 605367 w 1871134"/>
              <a:gd name="connsiteY6" fmla="*/ 817033 h 868891"/>
              <a:gd name="connsiteX7" fmla="*/ 702734 w 1871134"/>
              <a:gd name="connsiteY7" fmla="*/ 817033 h 868891"/>
              <a:gd name="connsiteX8" fmla="*/ 749300 w 1871134"/>
              <a:gd name="connsiteY8" fmla="*/ 808566 h 868891"/>
              <a:gd name="connsiteX9" fmla="*/ 1841500 w 1871134"/>
              <a:gd name="connsiteY9" fmla="*/ 753533 h 868891"/>
              <a:gd name="connsiteX10" fmla="*/ 1871134 w 1871134"/>
              <a:gd name="connsiteY10" fmla="*/ 131233 h 868891"/>
              <a:gd name="connsiteX11" fmla="*/ 1862667 w 1871134"/>
              <a:gd name="connsiteY11" fmla="*/ 0 h 868891"/>
              <a:gd name="connsiteX0" fmla="*/ 1277937 w 1871134"/>
              <a:gd name="connsiteY0" fmla="*/ 96838 h 868891"/>
              <a:gd name="connsiteX1" fmla="*/ 635000 w 1871134"/>
              <a:gd name="connsiteY1" fmla="*/ 393700 h 868891"/>
              <a:gd name="connsiteX2" fmla="*/ 63500 w 1871134"/>
              <a:gd name="connsiteY2" fmla="*/ 431800 h 868891"/>
              <a:gd name="connsiteX3" fmla="*/ 0 w 1871134"/>
              <a:gd name="connsiteY3" fmla="*/ 508000 h 868891"/>
              <a:gd name="connsiteX4" fmla="*/ 21167 w 1871134"/>
              <a:gd name="connsiteY4" fmla="*/ 804333 h 868891"/>
              <a:gd name="connsiteX5" fmla="*/ 79904 w 1871134"/>
              <a:gd name="connsiteY5" fmla="*/ 868891 h 868891"/>
              <a:gd name="connsiteX6" fmla="*/ 605367 w 1871134"/>
              <a:gd name="connsiteY6" fmla="*/ 817033 h 868891"/>
              <a:gd name="connsiteX7" fmla="*/ 702734 w 1871134"/>
              <a:gd name="connsiteY7" fmla="*/ 817033 h 868891"/>
              <a:gd name="connsiteX8" fmla="*/ 749300 w 1871134"/>
              <a:gd name="connsiteY8" fmla="*/ 808566 h 868891"/>
              <a:gd name="connsiteX9" fmla="*/ 1841500 w 1871134"/>
              <a:gd name="connsiteY9" fmla="*/ 753533 h 868891"/>
              <a:gd name="connsiteX10" fmla="*/ 1871134 w 1871134"/>
              <a:gd name="connsiteY10" fmla="*/ 131233 h 868891"/>
              <a:gd name="connsiteX11" fmla="*/ 1862667 w 1871134"/>
              <a:gd name="connsiteY11" fmla="*/ 0 h 868891"/>
              <a:gd name="connsiteX0" fmla="*/ 1277937 w 1871134"/>
              <a:gd name="connsiteY0" fmla="*/ 96838 h 868891"/>
              <a:gd name="connsiteX1" fmla="*/ 635000 w 1871134"/>
              <a:gd name="connsiteY1" fmla="*/ 393700 h 868891"/>
              <a:gd name="connsiteX2" fmla="*/ 63500 w 1871134"/>
              <a:gd name="connsiteY2" fmla="*/ 431800 h 868891"/>
              <a:gd name="connsiteX3" fmla="*/ 0 w 1871134"/>
              <a:gd name="connsiteY3" fmla="*/ 508000 h 868891"/>
              <a:gd name="connsiteX4" fmla="*/ 21167 w 1871134"/>
              <a:gd name="connsiteY4" fmla="*/ 804333 h 868891"/>
              <a:gd name="connsiteX5" fmla="*/ 79904 w 1871134"/>
              <a:gd name="connsiteY5" fmla="*/ 868891 h 868891"/>
              <a:gd name="connsiteX6" fmla="*/ 605367 w 1871134"/>
              <a:gd name="connsiteY6" fmla="*/ 817033 h 868891"/>
              <a:gd name="connsiteX7" fmla="*/ 749300 w 1871134"/>
              <a:gd name="connsiteY7" fmla="*/ 808566 h 868891"/>
              <a:gd name="connsiteX8" fmla="*/ 1841500 w 1871134"/>
              <a:gd name="connsiteY8" fmla="*/ 753533 h 868891"/>
              <a:gd name="connsiteX9" fmla="*/ 1871134 w 1871134"/>
              <a:gd name="connsiteY9" fmla="*/ 131233 h 868891"/>
              <a:gd name="connsiteX10" fmla="*/ 1862667 w 1871134"/>
              <a:gd name="connsiteY10" fmla="*/ 0 h 868891"/>
              <a:gd name="connsiteX0" fmla="*/ 1277937 w 1876954"/>
              <a:gd name="connsiteY0" fmla="*/ 77788 h 849841"/>
              <a:gd name="connsiteX1" fmla="*/ 635000 w 1876954"/>
              <a:gd name="connsiteY1" fmla="*/ 374650 h 849841"/>
              <a:gd name="connsiteX2" fmla="*/ 63500 w 1876954"/>
              <a:gd name="connsiteY2" fmla="*/ 412750 h 849841"/>
              <a:gd name="connsiteX3" fmla="*/ 0 w 1876954"/>
              <a:gd name="connsiteY3" fmla="*/ 488950 h 849841"/>
              <a:gd name="connsiteX4" fmla="*/ 21167 w 1876954"/>
              <a:gd name="connsiteY4" fmla="*/ 785283 h 849841"/>
              <a:gd name="connsiteX5" fmla="*/ 79904 w 1876954"/>
              <a:gd name="connsiteY5" fmla="*/ 849841 h 849841"/>
              <a:gd name="connsiteX6" fmla="*/ 605367 w 1876954"/>
              <a:gd name="connsiteY6" fmla="*/ 797983 h 849841"/>
              <a:gd name="connsiteX7" fmla="*/ 749300 w 1876954"/>
              <a:gd name="connsiteY7" fmla="*/ 789516 h 849841"/>
              <a:gd name="connsiteX8" fmla="*/ 1841500 w 1876954"/>
              <a:gd name="connsiteY8" fmla="*/ 734483 h 849841"/>
              <a:gd name="connsiteX9" fmla="*/ 1871134 w 1876954"/>
              <a:gd name="connsiteY9" fmla="*/ 112183 h 849841"/>
              <a:gd name="connsiteX10" fmla="*/ 1876954 w 1876954"/>
              <a:gd name="connsiteY10" fmla="*/ 0 h 849841"/>
              <a:gd name="connsiteX0" fmla="*/ 1277937 w 1873779"/>
              <a:gd name="connsiteY0" fmla="*/ 77788 h 849841"/>
              <a:gd name="connsiteX1" fmla="*/ 635000 w 1873779"/>
              <a:gd name="connsiteY1" fmla="*/ 374650 h 849841"/>
              <a:gd name="connsiteX2" fmla="*/ 63500 w 1873779"/>
              <a:gd name="connsiteY2" fmla="*/ 412750 h 849841"/>
              <a:gd name="connsiteX3" fmla="*/ 0 w 1873779"/>
              <a:gd name="connsiteY3" fmla="*/ 488950 h 849841"/>
              <a:gd name="connsiteX4" fmla="*/ 21167 w 1873779"/>
              <a:gd name="connsiteY4" fmla="*/ 785283 h 849841"/>
              <a:gd name="connsiteX5" fmla="*/ 79904 w 1873779"/>
              <a:gd name="connsiteY5" fmla="*/ 849841 h 849841"/>
              <a:gd name="connsiteX6" fmla="*/ 605367 w 1873779"/>
              <a:gd name="connsiteY6" fmla="*/ 797983 h 849841"/>
              <a:gd name="connsiteX7" fmla="*/ 749300 w 1873779"/>
              <a:gd name="connsiteY7" fmla="*/ 789516 h 849841"/>
              <a:gd name="connsiteX8" fmla="*/ 1841500 w 1873779"/>
              <a:gd name="connsiteY8" fmla="*/ 734483 h 849841"/>
              <a:gd name="connsiteX9" fmla="*/ 1871134 w 1873779"/>
              <a:gd name="connsiteY9" fmla="*/ 112183 h 849841"/>
              <a:gd name="connsiteX10" fmla="*/ 1873779 w 1873779"/>
              <a:gd name="connsiteY10" fmla="*/ 0 h 849841"/>
              <a:gd name="connsiteX0" fmla="*/ 1277937 w 1872191"/>
              <a:gd name="connsiteY0" fmla="*/ 49213 h 821266"/>
              <a:gd name="connsiteX1" fmla="*/ 635000 w 1872191"/>
              <a:gd name="connsiteY1" fmla="*/ 346075 h 821266"/>
              <a:gd name="connsiteX2" fmla="*/ 63500 w 1872191"/>
              <a:gd name="connsiteY2" fmla="*/ 384175 h 821266"/>
              <a:gd name="connsiteX3" fmla="*/ 0 w 1872191"/>
              <a:gd name="connsiteY3" fmla="*/ 460375 h 821266"/>
              <a:gd name="connsiteX4" fmla="*/ 21167 w 1872191"/>
              <a:gd name="connsiteY4" fmla="*/ 756708 h 821266"/>
              <a:gd name="connsiteX5" fmla="*/ 79904 w 1872191"/>
              <a:gd name="connsiteY5" fmla="*/ 821266 h 821266"/>
              <a:gd name="connsiteX6" fmla="*/ 605367 w 1872191"/>
              <a:gd name="connsiteY6" fmla="*/ 769408 h 821266"/>
              <a:gd name="connsiteX7" fmla="*/ 749300 w 1872191"/>
              <a:gd name="connsiteY7" fmla="*/ 760941 h 821266"/>
              <a:gd name="connsiteX8" fmla="*/ 1841500 w 1872191"/>
              <a:gd name="connsiteY8" fmla="*/ 705908 h 821266"/>
              <a:gd name="connsiteX9" fmla="*/ 1871134 w 1872191"/>
              <a:gd name="connsiteY9" fmla="*/ 83608 h 821266"/>
              <a:gd name="connsiteX10" fmla="*/ 1872191 w 1872191"/>
              <a:gd name="connsiteY10" fmla="*/ 0 h 82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2191" h="821266">
                <a:moveTo>
                  <a:pt x="1277937" y="49213"/>
                </a:moveTo>
                <a:lnTo>
                  <a:pt x="635000" y="346075"/>
                </a:lnTo>
                <a:lnTo>
                  <a:pt x="63500" y="384175"/>
                </a:lnTo>
                <a:cubicBezTo>
                  <a:pt x="20108" y="407987"/>
                  <a:pt x="2117" y="423863"/>
                  <a:pt x="0" y="460375"/>
                </a:cubicBezTo>
                <a:lnTo>
                  <a:pt x="21167" y="756708"/>
                </a:lnTo>
                <a:cubicBezTo>
                  <a:pt x="29633" y="784577"/>
                  <a:pt x="44450" y="809272"/>
                  <a:pt x="79904" y="821266"/>
                </a:cubicBezTo>
                <a:lnTo>
                  <a:pt x="605367" y="769408"/>
                </a:lnTo>
                <a:lnTo>
                  <a:pt x="749300" y="760941"/>
                </a:lnTo>
                <a:lnTo>
                  <a:pt x="1841500" y="705908"/>
                </a:lnTo>
                <a:lnTo>
                  <a:pt x="1871134" y="83608"/>
                </a:lnTo>
                <a:cubicBezTo>
                  <a:pt x="1872016" y="46214"/>
                  <a:pt x="1871309" y="37394"/>
                  <a:pt x="1872191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21544C-44BF-4CBC-BF2C-915F75F04218}"/>
              </a:ext>
            </a:extLst>
          </p:cNvPr>
          <p:cNvCxnSpPr>
            <a:cxnSpLocks/>
          </p:cNvCxnSpPr>
          <p:nvPr/>
        </p:nvCxnSpPr>
        <p:spPr>
          <a:xfrm>
            <a:off x="1459078" y="1246928"/>
            <a:ext cx="440055" cy="20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8D3DDD-D41F-4912-AD72-004564CBD419}"/>
              </a:ext>
            </a:extLst>
          </p:cNvPr>
          <p:cNvSpPr/>
          <p:nvPr/>
        </p:nvSpPr>
        <p:spPr>
          <a:xfrm rot="5400000">
            <a:off x="1634198" y="825655"/>
            <a:ext cx="89810" cy="77734"/>
          </a:xfrm>
          <a:prstGeom prst="triangle">
            <a:avLst/>
          </a:prstGeom>
          <a:solidFill>
            <a:srgbClr val="73B3E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29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16235</TotalTime>
  <Words>1097</Words>
  <Application>Microsoft Office PowerPoint</Application>
  <PresentationFormat>Widescreen</PresentationFormat>
  <Paragraphs>330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Latin Modern Math</vt:lpstr>
      <vt:lpstr>LM Mono 10</vt:lpstr>
      <vt:lpstr>LM Roman 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29</cp:revision>
  <dcterms:created xsi:type="dcterms:W3CDTF">2021-08-12T02:45:50Z</dcterms:created>
  <dcterms:modified xsi:type="dcterms:W3CDTF">2021-10-29T06:43:01Z</dcterms:modified>
</cp:coreProperties>
</file>